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7" r:id="rId2"/>
    <p:sldId id="281" r:id="rId3"/>
    <p:sldId id="278" r:id="rId4"/>
    <p:sldId id="267" r:id="rId5"/>
    <p:sldId id="288" r:id="rId6"/>
    <p:sldId id="289" r:id="rId7"/>
    <p:sldId id="260" r:id="rId8"/>
    <p:sldId id="261" r:id="rId9"/>
    <p:sldId id="264" r:id="rId10"/>
    <p:sldId id="262" r:id="rId11"/>
    <p:sldId id="263" r:id="rId12"/>
    <p:sldId id="308" r:id="rId13"/>
    <p:sldId id="270" r:id="rId14"/>
    <p:sldId id="275" r:id="rId15"/>
    <p:sldId id="265" r:id="rId16"/>
    <p:sldId id="284" r:id="rId17"/>
    <p:sldId id="266" r:id="rId18"/>
    <p:sldId id="303" r:id="rId19"/>
    <p:sldId id="283" r:id="rId20"/>
    <p:sldId id="290" r:id="rId21"/>
    <p:sldId id="306" r:id="rId22"/>
    <p:sldId id="307" r:id="rId23"/>
    <p:sldId id="300" r:id="rId24"/>
    <p:sldId id="297" r:id="rId25"/>
    <p:sldId id="304" r:id="rId26"/>
    <p:sldId id="305" r:id="rId27"/>
    <p:sldId id="296" r:id="rId28"/>
    <p:sldId id="293" r:id="rId29"/>
    <p:sldId id="292" r:id="rId30"/>
    <p:sldId id="272" r:id="rId31"/>
    <p:sldId id="285" r:id="rId32"/>
    <p:sldId id="287" r:id="rId33"/>
    <p:sldId id="277" r:id="rId34"/>
    <p:sldId id="286" r:id="rId35"/>
    <p:sldId id="26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0076" autoAdjust="0"/>
  </p:normalViewPr>
  <p:slideViewPr>
    <p:cSldViewPr snapToGrid="0">
      <p:cViewPr varScale="1">
        <p:scale>
          <a:sx n="69" d="100"/>
          <a:sy n="69" d="100"/>
        </p:scale>
        <p:origin x="1219"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X:\Box%20Sync\Research\ACUStudy\Data\June%202019%20Syndromes%20Calculations%20Shee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[June 2019 Syndromes Calculations Sheets.xlsx]MEA!PivotTable1</c:name>
    <c:fmtId val="-1"/>
  </c:pivotSource>
  <c:chart>
    <c:title>
      <c:tx>
        <c:rich>
          <a:bodyPr rot="0" spcFirstLastPara="1" vertOverflow="ellipsis" vert="horz" wrap="square" anchor="ctr" anchorCtr="1"/>
          <a:lstStyle/>
          <a:p>
            <a:pPr>
              <a:defRPr sz="18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US" sz="1800" b="0" cap="none" spc="0" dirty="0">
                <a:ln w="0"/>
                <a:solidFill>
                  <a:schemeClr val="tx1"/>
                </a:solidFill>
                <a:effectLst>
                  <a:outerShdw blurRad="38100" dist="19050" dir="2700000" algn="tl" rotWithShape="0">
                    <a:schemeClr val="dk1">
                      <a:alpha val="40000"/>
                    </a:schemeClr>
                  </a:outerShdw>
                </a:effectLst>
              </a:rPr>
              <a:t>Total Cases of Suspected Measles by District 2015-2019</a:t>
            </a:r>
          </a:p>
        </c:rich>
      </c:tx>
      <c:overlay val="0"/>
      <c:spPr>
        <a:noFill/>
        <a:ln>
          <a:noFill/>
        </a:ln>
        <a:effectLst/>
      </c:spPr>
      <c:txPr>
        <a:bodyPr rot="0" spcFirstLastPara="1" vertOverflow="ellipsis" vert="horz" wrap="square" anchor="ctr" anchorCtr="1"/>
        <a:lstStyle/>
        <a:p>
          <a:pPr>
            <a:defRPr sz="18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autoTitleDeleted val="0"/>
    <c:pivotFmts>
      <c:pivotFmt>
        <c:idx val="0"/>
        <c:spPr>
          <a:solidFill>
            <a:schemeClr val="accent2"/>
          </a:solidFill>
          <a:ln>
            <a:noFill/>
          </a:ln>
          <a:effectLst/>
        </c:spPr>
        <c:marker>
          <c:symbol val="none"/>
        </c:marker>
      </c:pivotFmt>
      <c:pivotFmt>
        <c:idx val="1"/>
        <c:spPr>
          <a:solidFill>
            <a:schemeClr val="accent2"/>
          </a:solidFill>
          <a:ln>
            <a:noFill/>
          </a:ln>
          <a:effectLst/>
        </c:spPr>
        <c:marker>
          <c:symbol val="none"/>
        </c:marker>
      </c:pivotFmt>
      <c:pivotFmt>
        <c:idx val="2"/>
        <c:spPr>
          <a:solidFill>
            <a:schemeClr val="accent2"/>
          </a:solidFill>
          <a:ln>
            <a:noFill/>
          </a:ln>
          <a:effectLst/>
        </c:spPr>
        <c:marker>
          <c:symbol val="none"/>
        </c:marker>
      </c:pivotFmt>
      <c:pivotFmt>
        <c:idx val="3"/>
        <c:spPr>
          <a:solidFill>
            <a:schemeClr val="accent2"/>
          </a:solidFill>
          <a:ln>
            <a:noFill/>
          </a:ln>
          <a:effectLst/>
        </c:spPr>
        <c:marker>
          <c:symbol val="none"/>
        </c:marker>
      </c:pivotFmt>
      <c:pivotFmt>
        <c:idx val="4"/>
        <c:spPr>
          <a:solidFill>
            <a:schemeClr val="accent2"/>
          </a:solidFill>
          <a:ln>
            <a:noFill/>
          </a:ln>
          <a:effectLst/>
        </c:spPr>
        <c:marker>
          <c:symbol val="none"/>
        </c:marker>
      </c:pivotFmt>
      <c:pivotFmt>
        <c:idx val="5"/>
        <c:spPr>
          <a:solidFill>
            <a:schemeClr val="accent2"/>
          </a:solidFill>
          <a:ln>
            <a:noFill/>
          </a:ln>
          <a:effectLst/>
        </c:spPr>
        <c:marker>
          <c:symbol val="none"/>
        </c:marker>
      </c:pivotFmt>
      <c:pivotFmt>
        <c:idx val="6"/>
        <c:spPr>
          <a:solidFill>
            <a:schemeClr val="accent2"/>
          </a:solidFill>
          <a:ln>
            <a:noFill/>
          </a:ln>
          <a:effectLst/>
        </c:spPr>
        <c:marker>
          <c:symbol val="none"/>
        </c:marker>
      </c:pivotFmt>
      <c:pivotFmt>
        <c:idx val="7"/>
        <c:spPr>
          <a:solidFill>
            <a:schemeClr val="accent2"/>
          </a:solidFill>
          <a:ln>
            <a:noFill/>
          </a:ln>
          <a:effectLst/>
        </c:spPr>
        <c:marker>
          <c:symbol val="none"/>
        </c:marker>
      </c:pivotFmt>
      <c:pivotFmt>
        <c:idx val="8"/>
        <c:spPr>
          <a:solidFill>
            <a:schemeClr val="accent2"/>
          </a:solidFill>
          <a:ln>
            <a:noFill/>
          </a:ln>
          <a:effectLst/>
        </c:spPr>
        <c:marker>
          <c:symbol val="none"/>
        </c:marker>
      </c:pivotFmt>
      <c:pivotFmt>
        <c:idx val="9"/>
        <c:spPr>
          <a:solidFill>
            <a:schemeClr val="accent2"/>
          </a:solidFill>
          <a:ln>
            <a:noFill/>
          </a:ln>
          <a:effectLst/>
        </c:spPr>
        <c:marker>
          <c:symbol val="none"/>
        </c:marker>
      </c:pivotFmt>
      <c:pivotFmt>
        <c:idx val="10"/>
        <c:spPr>
          <a:solidFill>
            <a:schemeClr val="accent2"/>
          </a:solidFill>
          <a:ln>
            <a:noFill/>
          </a:ln>
          <a:effectLst/>
        </c:spPr>
        <c:marker>
          <c:symbol val="none"/>
        </c:marker>
      </c:pivotFmt>
      <c:pivotFmt>
        <c:idx val="11"/>
        <c:spPr>
          <a:solidFill>
            <a:schemeClr val="accent2"/>
          </a:solidFill>
          <a:ln>
            <a:noFill/>
          </a:ln>
          <a:effectLst/>
        </c:spPr>
        <c:marker>
          <c:symbol val="none"/>
        </c:marker>
      </c:pivotFmt>
      <c:pivotFmt>
        <c:idx val="12"/>
        <c:spPr>
          <a:solidFill>
            <a:schemeClr val="accent2"/>
          </a:solidFill>
          <a:ln>
            <a:noFill/>
          </a:ln>
          <a:effectLst/>
        </c:spPr>
        <c:marker>
          <c:symbol val="none"/>
        </c:marker>
      </c:pivotFmt>
      <c:pivotFmt>
        <c:idx val="13"/>
        <c:spPr>
          <a:solidFill>
            <a:schemeClr val="accent2"/>
          </a:solidFill>
          <a:ln>
            <a:noFill/>
          </a:ln>
          <a:effectLst/>
        </c:spPr>
        <c:marker>
          <c:symbol val="none"/>
        </c:marker>
      </c:pivotFmt>
      <c:pivotFmt>
        <c:idx val="14"/>
        <c:spPr>
          <a:solidFill>
            <a:schemeClr val="accent2"/>
          </a:solidFill>
          <a:ln>
            <a:noFill/>
          </a:ln>
          <a:effectLst/>
        </c:spPr>
        <c:marker>
          <c:symbol val="none"/>
        </c:marker>
      </c:pivotFmt>
    </c:pivotFmts>
    <c:plotArea>
      <c:layout>
        <c:manualLayout>
          <c:layoutTarget val="inner"/>
          <c:xMode val="edge"/>
          <c:yMode val="edge"/>
          <c:x val="7.5452003477143828E-2"/>
          <c:y val="0.19844413012729845"/>
          <c:w val="0.81537324650562182"/>
          <c:h val="0.40711111606098743"/>
        </c:manualLayout>
      </c:layout>
      <c:barChart>
        <c:barDir val="col"/>
        <c:grouping val="clustered"/>
        <c:varyColors val="0"/>
        <c:ser>
          <c:idx val="0"/>
          <c:order val="0"/>
          <c:tx>
            <c:strRef>
              <c:f>MEA!$B$3:$B$4</c:f>
              <c:strCache>
                <c:ptCount val="1"/>
                <c:pt idx="0">
                  <c:v>2015</c:v>
                </c:pt>
              </c:strCache>
            </c:strRef>
          </c:tx>
          <c:spPr>
            <a:solidFill>
              <a:schemeClr val="accent2">
                <a:tint val="54000"/>
              </a:schemeClr>
            </a:solidFill>
            <a:ln>
              <a:noFill/>
            </a:ln>
            <a:effectLst/>
          </c:spPr>
          <c:invertIfNegative val="0"/>
          <c:cat>
            <c:multiLvlStrRef>
              <c:f>MEA!$A$5:$A$46</c:f>
              <c:multiLvlStrCache>
                <c:ptCount val="32"/>
                <c:lvl>
                  <c:pt idx="0">
                    <c:v>Afrin</c:v>
                  </c:pt>
                  <c:pt idx="1">
                    <c:v>Ain Al Arab</c:v>
                  </c:pt>
                  <c:pt idx="2">
                    <c:v>Al Bab</c:v>
                  </c:pt>
                  <c:pt idx="3">
                    <c:v>A'zaz</c:v>
                  </c:pt>
                  <c:pt idx="4">
                    <c:v>Jarablus</c:v>
                  </c:pt>
                  <c:pt idx="5">
                    <c:v>Jebel Saman</c:v>
                  </c:pt>
                  <c:pt idx="6">
                    <c:v>Menbij</c:v>
                  </c:pt>
                  <c:pt idx="7">
                    <c:v>Al-Hasakeh</c:v>
                  </c:pt>
                  <c:pt idx="8">
                    <c:v>Al-Malikeyyeh</c:v>
                  </c:pt>
                  <c:pt idx="9">
                    <c:v>Quamishli</c:v>
                  </c:pt>
                  <c:pt idx="10">
                    <c:v>Ras Al Ain</c:v>
                  </c:pt>
                  <c:pt idx="11">
                    <c:v>Ar-Raqqa</c:v>
                  </c:pt>
                  <c:pt idx="12">
                    <c:v>Ath-Thawrah</c:v>
                  </c:pt>
                  <c:pt idx="13">
                    <c:v>Tell Abiad</c:v>
                  </c:pt>
                  <c:pt idx="14">
                    <c:v>As-Sanamayn</c:v>
                  </c:pt>
                  <c:pt idx="15">
                    <c:v>Dar'a</c:v>
                  </c:pt>
                  <c:pt idx="16">
                    <c:v>Izra'</c:v>
                  </c:pt>
                  <c:pt idx="17">
                    <c:v>Abu Kamal</c:v>
                  </c:pt>
                  <c:pt idx="18">
                    <c:v>Al Mayadin</c:v>
                  </c:pt>
                  <c:pt idx="19">
                    <c:v>Deir-ez-Zor</c:v>
                  </c:pt>
                  <c:pt idx="20">
                    <c:v>As-Salamiyeh</c:v>
                  </c:pt>
                  <c:pt idx="21">
                    <c:v>As-Suqaylabiyah</c:v>
                  </c:pt>
                  <c:pt idx="22">
                    <c:v>Hama</c:v>
                  </c:pt>
                  <c:pt idx="23">
                    <c:v>Muhradah</c:v>
                  </c:pt>
                  <c:pt idx="24">
                    <c:v>Ar-Rastan</c:v>
                  </c:pt>
                  <c:pt idx="25">
                    <c:v>Homs</c:v>
                  </c:pt>
                  <c:pt idx="26">
                    <c:v>Al Ma'ra</c:v>
                  </c:pt>
                  <c:pt idx="27">
                    <c:v>Ariha</c:v>
                  </c:pt>
                  <c:pt idx="28">
                    <c:v>Harim</c:v>
                  </c:pt>
                  <c:pt idx="29">
                    <c:v>Idleb</c:v>
                  </c:pt>
                  <c:pt idx="30">
                    <c:v>Jisr-Ash-Shugur</c:v>
                  </c:pt>
                  <c:pt idx="31">
                    <c:v>Quneitra</c:v>
                  </c:pt>
                </c:lvl>
                <c:lvl>
                  <c:pt idx="0">
                    <c:v>Aleppo</c:v>
                  </c:pt>
                  <c:pt idx="7">
                    <c:v>Al-Hasakeh</c:v>
                  </c:pt>
                  <c:pt idx="11">
                    <c:v>Ar-Raqqa</c:v>
                  </c:pt>
                  <c:pt idx="14">
                    <c:v>Dar'a</c:v>
                  </c:pt>
                  <c:pt idx="17">
                    <c:v>Deir-ez-Zor</c:v>
                  </c:pt>
                  <c:pt idx="20">
                    <c:v>Hama</c:v>
                  </c:pt>
                  <c:pt idx="24">
                    <c:v>Homs</c:v>
                  </c:pt>
                  <c:pt idx="26">
                    <c:v>Idleb</c:v>
                  </c:pt>
                  <c:pt idx="31">
                    <c:v>Quneitra</c:v>
                  </c:pt>
                </c:lvl>
              </c:multiLvlStrCache>
            </c:multiLvlStrRef>
          </c:cat>
          <c:val>
            <c:numRef>
              <c:f>MEA!$B$5:$B$46</c:f>
              <c:numCache>
                <c:formatCode>#,##0</c:formatCode>
                <c:ptCount val="32"/>
                <c:pt idx="0">
                  <c:v>7</c:v>
                </c:pt>
                <c:pt idx="1">
                  <c:v>18</c:v>
                </c:pt>
                <c:pt idx="2">
                  <c:v>67</c:v>
                </c:pt>
                <c:pt idx="3">
                  <c:v>16</c:v>
                </c:pt>
                <c:pt idx="4">
                  <c:v>18</c:v>
                </c:pt>
                <c:pt idx="5">
                  <c:v>83</c:v>
                </c:pt>
                <c:pt idx="6">
                  <c:v>442</c:v>
                </c:pt>
                <c:pt idx="7">
                  <c:v>42</c:v>
                </c:pt>
                <c:pt idx="8">
                  <c:v>54</c:v>
                </c:pt>
                <c:pt idx="9">
                  <c:v>177</c:v>
                </c:pt>
                <c:pt idx="10">
                  <c:v>116</c:v>
                </c:pt>
                <c:pt idx="11">
                  <c:v>512</c:v>
                </c:pt>
                <c:pt idx="12">
                  <c:v>136</c:v>
                </c:pt>
                <c:pt idx="13">
                  <c:v>7</c:v>
                </c:pt>
                <c:pt idx="14">
                  <c:v>2</c:v>
                </c:pt>
                <c:pt idx="15">
                  <c:v>17</c:v>
                </c:pt>
                <c:pt idx="16">
                  <c:v>1</c:v>
                </c:pt>
                <c:pt idx="17">
                  <c:v>138</c:v>
                </c:pt>
                <c:pt idx="18">
                  <c:v>51</c:v>
                </c:pt>
                <c:pt idx="19">
                  <c:v>91</c:v>
                </c:pt>
                <c:pt idx="20">
                  <c:v>9</c:v>
                </c:pt>
                <c:pt idx="21">
                  <c:v>11</c:v>
                </c:pt>
                <c:pt idx="22">
                  <c:v>0</c:v>
                </c:pt>
                <c:pt idx="23">
                  <c:v>0</c:v>
                </c:pt>
                <c:pt idx="24">
                  <c:v>0</c:v>
                </c:pt>
                <c:pt idx="25">
                  <c:v>0</c:v>
                </c:pt>
                <c:pt idx="26">
                  <c:v>38</c:v>
                </c:pt>
                <c:pt idx="27">
                  <c:v>21</c:v>
                </c:pt>
                <c:pt idx="28">
                  <c:v>47</c:v>
                </c:pt>
                <c:pt idx="29">
                  <c:v>53</c:v>
                </c:pt>
                <c:pt idx="30">
                  <c:v>16</c:v>
                </c:pt>
                <c:pt idx="31">
                  <c:v>2</c:v>
                </c:pt>
              </c:numCache>
            </c:numRef>
          </c:val>
          <c:extLst>
            <c:ext xmlns:c16="http://schemas.microsoft.com/office/drawing/2014/chart" uri="{C3380CC4-5D6E-409C-BE32-E72D297353CC}">
              <c16:uniqueId val="{00000000-128E-48A4-8DAF-382E1C4DB1BE}"/>
            </c:ext>
          </c:extLst>
        </c:ser>
        <c:ser>
          <c:idx val="1"/>
          <c:order val="1"/>
          <c:tx>
            <c:strRef>
              <c:f>MEA!$C$3:$C$4</c:f>
              <c:strCache>
                <c:ptCount val="1"/>
                <c:pt idx="0">
                  <c:v>2016</c:v>
                </c:pt>
              </c:strCache>
            </c:strRef>
          </c:tx>
          <c:spPr>
            <a:solidFill>
              <a:schemeClr val="accent2">
                <a:tint val="77000"/>
              </a:schemeClr>
            </a:solidFill>
            <a:ln>
              <a:noFill/>
            </a:ln>
            <a:effectLst/>
          </c:spPr>
          <c:invertIfNegative val="0"/>
          <c:cat>
            <c:multiLvlStrRef>
              <c:f>MEA!$A$5:$A$46</c:f>
              <c:multiLvlStrCache>
                <c:ptCount val="32"/>
                <c:lvl>
                  <c:pt idx="0">
                    <c:v>Afrin</c:v>
                  </c:pt>
                  <c:pt idx="1">
                    <c:v>Ain Al Arab</c:v>
                  </c:pt>
                  <c:pt idx="2">
                    <c:v>Al Bab</c:v>
                  </c:pt>
                  <c:pt idx="3">
                    <c:v>A'zaz</c:v>
                  </c:pt>
                  <c:pt idx="4">
                    <c:v>Jarablus</c:v>
                  </c:pt>
                  <c:pt idx="5">
                    <c:v>Jebel Saman</c:v>
                  </c:pt>
                  <c:pt idx="6">
                    <c:v>Menbij</c:v>
                  </c:pt>
                  <c:pt idx="7">
                    <c:v>Al-Hasakeh</c:v>
                  </c:pt>
                  <c:pt idx="8">
                    <c:v>Al-Malikeyyeh</c:v>
                  </c:pt>
                  <c:pt idx="9">
                    <c:v>Quamishli</c:v>
                  </c:pt>
                  <c:pt idx="10">
                    <c:v>Ras Al Ain</c:v>
                  </c:pt>
                  <c:pt idx="11">
                    <c:v>Ar-Raqqa</c:v>
                  </c:pt>
                  <c:pt idx="12">
                    <c:v>Ath-Thawrah</c:v>
                  </c:pt>
                  <c:pt idx="13">
                    <c:v>Tell Abiad</c:v>
                  </c:pt>
                  <c:pt idx="14">
                    <c:v>As-Sanamayn</c:v>
                  </c:pt>
                  <c:pt idx="15">
                    <c:v>Dar'a</c:v>
                  </c:pt>
                  <c:pt idx="16">
                    <c:v>Izra'</c:v>
                  </c:pt>
                  <c:pt idx="17">
                    <c:v>Abu Kamal</c:v>
                  </c:pt>
                  <c:pt idx="18">
                    <c:v>Al Mayadin</c:v>
                  </c:pt>
                  <c:pt idx="19">
                    <c:v>Deir-ez-Zor</c:v>
                  </c:pt>
                  <c:pt idx="20">
                    <c:v>As-Salamiyeh</c:v>
                  </c:pt>
                  <c:pt idx="21">
                    <c:v>As-Suqaylabiyah</c:v>
                  </c:pt>
                  <c:pt idx="22">
                    <c:v>Hama</c:v>
                  </c:pt>
                  <c:pt idx="23">
                    <c:v>Muhradah</c:v>
                  </c:pt>
                  <c:pt idx="24">
                    <c:v>Ar-Rastan</c:v>
                  </c:pt>
                  <c:pt idx="25">
                    <c:v>Homs</c:v>
                  </c:pt>
                  <c:pt idx="26">
                    <c:v>Al Ma'ra</c:v>
                  </c:pt>
                  <c:pt idx="27">
                    <c:v>Ariha</c:v>
                  </c:pt>
                  <c:pt idx="28">
                    <c:v>Harim</c:v>
                  </c:pt>
                  <c:pt idx="29">
                    <c:v>Idleb</c:v>
                  </c:pt>
                  <c:pt idx="30">
                    <c:v>Jisr-Ash-Shugur</c:v>
                  </c:pt>
                  <c:pt idx="31">
                    <c:v>Quneitra</c:v>
                  </c:pt>
                </c:lvl>
                <c:lvl>
                  <c:pt idx="0">
                    <c:v>Aleppo</c:v>
                  </c:pt>
                  <c:pt idx="7">
                    <c:v>Al-Hasakeh</c:v>
                  </c:pt>
                  <c:pt idx="11">
                    <c:v>Ar-Raqqa</c:v>
                  </c:pt>
                  <c:pt idx="14">
                    <c:v>Dar'a</c:v>
                  </c:pt>
                  <c:pt idx="17">
                    <c:v>Deir-ez-Zor</c:v>
                  </c:pt>
                  <c:pt idx="20">
                    <c:v>Hama</c:v>
                  </c:pt>
                  <c:pt idx="24">
                    <c:v>Homs</c:v>
                  </c:pt>
                  <c:pt idx="26">
                    <c:v>Idleb</c:v>
                  </c:pt>
                  <c:pt idx="31">
                    <c:v>Quneitra</c:v>
                  </c:pt>
                </c:lvl>
              </c:multiLvlStrCache>
            </c:multiLvlStrRef>
          </c:cat>
          <c:val>
            <c:numRef>
              <c:f>MEA!$C$5:$C$46</c:f>
              <c:numCache>
                <c:formatCode>#,##0</c:formatCode>
                <c:ptCount val="32"/>
                <c:pt idx="0">
                  <c:v>6</c:v>
                </c:pt>
                <c:pt idx="1">
                  <c:v>14</c:v>
                </c:pt>
                <c:pt idx="2">
                  <c:v>30</c:v>
                </c:pt>
                <c:pt idx="3">
                  <c:v>132</c:v>
                </c:pt>
                <c:pt idx="4">
                  <c:v>28</c:v>
                </c:pt>
                <c:pt idx="5">
                  <c:v>22</c:v>
                </c:pt>
                <c:pt idx="6">
                  <c:v>268</c:v>
                </c:pt>
                <c:pt idx="7">
                  <c:v>6</c:v>
                </c:pt>
                <c:pt idx="8">
                  <c:v>1</c:v>
                </c:pt>
                <c:pt idx="9">
                  <c:v>12</c:v>
                </c:pt>
                <c:pt idx="10">
                  <c:v>40</c:v>
                </c:pt>
                <c:pt idx="11">
                  <c:v>816</c:v>
                </c:pt>
                <c:pt idx="12">
                  <c:v>81</c:v>
                </c:pt>
                <c:pt idx="13">
                  <c:v>11</c:v>
                </c:pt>
                <c:pt idx="14">
                  <c:v>0</c:v>
                </c:pt>
                <c:pt idx="15">
                  <c:v>14</c:v>
                </c:pt>
                <c:pt idx="16">
                  <c:v>13</c:v>
                </c:pt>
                <c:pt idx="17">
                  <c:v>110</c:v>
                </c:pt>
                <c:pt idx="18">
                  <c:v>83</c:v>
                </c:pt>
                <c:pt idx="19">
                  <c:v>221</c:v>
                </c:pt>
                <c:pt idx="20">
                  <c:v>5</c:v>
                </c:pt>
                <c:pt idx="21">
                  <c:v>4</c:v>
                </c:pt>
                <c:pt idx="22">
                  <c:v>0</c:v>
                </c:pt>
                <c:pt idx="23">
                  <c:v>0</c:v>
                </c:pt>
                <c:pt idx="24">
                  <c:v>1</c:v>
                </c:pt>
                <c:pt idx="25">
                  <c:v>0</c:v>
                </c:pt>
                <c:pt idx="26">
                  <c:v>21</c:v>
                </c:pt>
                <c:pt idx="27">
                  <c:v>13</c:v>
                </c:pt>
                <c:pt idx="28">
                  <c:v>52</c:v>
                </c:pt>
                <c:pt idx="29">
                  <c:v>54</c:v>
                </c:pt>
                <c:pt idx="30">
                  <c:v>48</c:v>
                </c:pt>
                <c:pt idx="31">
                  <c:v>4</c:v>
                </c:pt>
              </c:numCache>
            </c:numRef>
          </c:val>
          <c:extLst>
            <c:ext xmlns:c16="http://schemas.microsoft.com/office/drawing/2014/chart" uri="{C3380CC4-5D6E-409C-BE32-E72D297353CC}">
              <c16:uniqueId val="{00000001-128E-48A4-8DAF-382E1C4DB1BE}"/>
            </c:ext>
          </c:extLst>
        </c:ser>
        <c:ser>
          <c:idx val="2"/>
          <c:order val="2"/>
          <c:tx>
            <c:strRef>
              <c:f>MEA!$D$3:$D$4</c:f>
              <c:strCache>
                <c:ptCount val="1"/>
                <c:pt idx="0">
                  <c:v>2017</c:v>
                </c:pt>
              </c:strCache>
            </c:strRef>
          </c:tx>
          <c:spPr>
            <a:solidFill>
              <a:srgbClr val="00CCFF"/>
            </a:solidFill>
            <a:ln>
              <a:noFill/>
            </a:ln>
            <a:effectLst/>
          </c:spPr>
          <c:invertIfNegative val="0"/>
          <c:cat>
            <c:multiLvlStrRef>
              <c:f>MEA!$A$5:$A$46</c:f>
              <c:multiLvlStrCache>
                <c:ptCount val="32"/>
                <c:lvl>
                  <c:pt idx="0">
                    <c:v>Afrin</c:v>
                  </c:pt>
                  <c:pt idx="1">
                    <c:v>Ain Al Arab</c:v>
                  </c:pt>
                  <c:pt idx="2">
                    <c:v>Al Bab</c:v>
                  </c:pt>
                  <c:pt idx="3">
                    <c:v>A'zaz</c:v>
                  </c:pt>
                  <c:pt idx="4">
                    <c:v>Jarablus</c:v>
                  </c:pt>
                  <c:pt idx="5">
                    <c:v>Jebel Saman</c:v>
                  </c:pt>
                  <c:pt idx="6">
                    <c:v>Menbij</c:v>
                  </c:pt>
                  <c:pt idx="7">
                    <c:v>Al-Hasakeh</c:v>
                  </c:pt>
                  <c:pt idx="8">
                    <c:v>Al-Malikeyyeh</c:v>
                  </c:pt>
                  <c:pt idx="9">
                    <c:v>Quamishli</c:v>
                  </c:pt>
                  <c:pt idx="10">
                    <c:v>Ras Al Ain</c:v>
                  </c:pt>
                  <c:pt idx="11">
                    <c:v>Ar-Raqqa</c:v>
                  </c:pt>
                  <c:pt idx="12">
                    <c:v>Ath-Thawrah</c:v>
                  </c:pt>
                  <c:pt idx="13">
                    <c:v>Tell Abiad</c:v>
                  </c:pt>
                  <c:pt idx="14">
                    <c:v>As-Sanamayn</c:v>
                  </c:pt>
                  <c:pt idx="15">
                    <c:v>Dar'a</c:v>
                  </c:pt>
                  <c:pt idx="16">
                    <c:v>Izra'</c:v>
                  </c:pt>
                  <c:pt idx="17">
                    <c:v>Abu Kamal</c:v>
                  </c:pt>
                  <c:pt idx="18">
                    <c:v>Al Mayadin</c:v>
                  </c:pt>
                  <c:pt idx="19">
                    <c:v>Deir-ez-Zor</c:v>
                  </c:pt>
                  <c:pt idx="20">
                    <c:v>As-Salamiyeh</c:v>
                  </c:pt>
                  <c:pt idx="21">
                    <c:v>As-Suqaylabiyah</c:v>
                  </c:pt>
                  <c:pt idx="22">
                    <c:v>Hama</c:v>
                  </c:pt>
                  <c:pt idx="23">
                    <c:v>Muhradah</c:v>
                  </c:pt>
                  <c:pt idx="24">
                    <c:v>Ar-Rastan</c:v>
                  </c:pt>
                  <c:pt idx="25">
                    <c:v>Homs</c:v>
                  </c:pt>
                  <c:pt idx="26">
                    <c:v>Al Ma'ra</c:v>
                  </c:pt>
                  <c:pt idx="27">
                    <c:v>Ariha</c:v>
                  </c:pt>
                  <c:pt idx="28">
                    <c:v>Harim</c:v>
                  </c:pt>
                  <c:pt idx="29">
                    <c:v>Idleb</c:v>
                  </c:pt>
                  <c:pt idx="30">
                    <c:v>Jisr-Ash-Shugur</c:v>
                  </c:pt>
                  <c:pt idx="31">
                    <c:v>Quneitra</c:v>
                  </c:pt>
                </c:lvl>
                <c:lvl>
                  <c:pt idx="0">
                    <c:v>Aleppo</c:v>
                  </c:pt>
                  <c:pt idx="7">
                    <c:v>Al-Hasakeh</c:v>
                  </c:pt>
                  <c:pt idx="11">
                    <c:v>Ar-Raqqa</c:v>
                  </c:pt>
                  <c:pt idx="14">
                    <c:v>Dar'a</c:v>
                  </c:pt>
                  <c:pt idx="17">
                    <c:v>Deir-ez-Zor</c:v>
                  </c:pt>
                  <c:pt idx="20">
                    <c:v>Hama</c:v>
                  </c:pt>
                  <c:pt idx="24">
                    <c:v>Homs</c:v>
                  </c:pt>
                  <c:pt idx="26">
                    <c:v>Idleb</c:v>
                  </c:pt>
                  <c:pt idx="31">
                    <c:v>Quneitra</c:v>
                  </c:pt>
                </c:lvl>
              </c:multiLvlStrCache>
            </c:multiLvlStrRef>
          </c:cat>
          <c:val>
            <c:numRef>
              <c:f>MEA!$D$5:$D$46</c:f>
              <c:numCache>
                <c:formatCode>#,##0</c:formatCode>
                <c:ptCount val="32"/>
                <c:pt idx="0">
                  <c:v>110</c:v>
                </c:pt>
                <c:pt idx="1">
                  <c:v>11</c:v>
                </c:pt>
                <c:pt idx="2">
                  <c:v>107</c:v>
                </c:pt>
                <c:pt idx="3">
                  <c:v>1004</c:v>
                </c:pt>
                <c:pt idx="4">
                  <c:v>126</c:v>
                </c:pt>
                <c:pt idx="5">
                  <c:v>9</c:v>
                </c:pt>
                <c:pt idx="6">
                  <c:v>545</c:v>
                </c:pt>
                <c:pt idx="7">
                  <c:v>6</c:v>
                </c:pt>
                <c:pt idx="8">
                  <c:v>11</c:v>
                </c:pt>
                <c:pt idx="9">
                  <c:v>13</c:v>
                </c:pt>
                <c:pt idx="10">
                  <c:v>7</c:v>
                </c:pt>
                <c:pt idx="11">
                  <c:v>486</c:v>
                </c:pt>
                <c:pt idx="12">
                  <c:v>101</c:v>
                </c:pt>
                <c:pt idx="13">
                  <c:v>82</c:v>
                </c:pt>
                <c:pt idx="14">
                  <c:v>4</c:v>
                </c:pt>
                <c:pt idx="15">
                  <c:v>88</c:v>
                </c:pt>
                <c:pt idx="16">
                  <c:v>72</c:v>
                </c:pt>
                <c:pt idx="17">
                  <c:v>2100</c:v>
                </c:pt>
                <c:pt idx="18">
                  <c:v>1532</c:v>
                </c:pt>
                <c:pt idx="19">
                  <c:v>572</c:v>
                </c:pt>
                <c:pt idx="20">
                  <c:v>1</c:v>
                </c:pt>
                <c:pt idx="21">
                  <c:v>6</c:v>
                </c:pt>
                <c:pt idx="22">
                  <c:v>0</c:v>
                </c:pt>
                <c:pt idx="23">
                  <c:v>0</c:v>
                </c:pt>
                <c:pt idx="24">
                  <c:v>0</c:v>
                </c:pt>
                <c:pt idx="25">
                  <c:v>0</c:v>
                </c:pt>
                <c:pt idx="26">
                  <c:v>39</c:v>
                </c:pt>
                <c:pt idx="27">
                  <c:v>57</c:v>
                </c:pt>
                <c:pt idx="28">
                  <c:v>227</c:v>
                </c:pt>
                <c:pt idx="29">
                  <c:v>211</c:v>
                </c:pt>
                <c:pt idx="30">
                  <c:v>99</c:v>
                </c:pt>
                <c:pt idx="31">
                  <c:v>38</c:v>
                </c:pt>
              </c:numCache>
            </c:numRef>
          </c:val>
          <c:extLst>
            <c:ext xmlns:c16="http://schemas.microsoft.com/office/drawing/2014/chart" uri="{C3380CC4-5D6E-409C-BE32-E72D297353CC}">
              <c16:uniqueId val="{00000002-128E-48A4-8DAF-382E1C4DB1BE}"/>
            </c:ext>
          </c:extLst>
        </c:ser>
        <c:ser>
          <c:idx val="3"/>
          <c:order val="3"/>
          <c:tx>
            <c:strRef>
              <c:f>MEA!$E$3:$E$4</c:f>
              <c:strCache>
                <c:ptCount val="1"/>
                <c:pt idx="0">
                  <c:v>2018</c:v>
                </c:pt>
              </c:strCache>
            </c:strRef>
          </c:tx>
          <c:spPr>
            <a:solidFill>
              <a:schemeClr val="accent3"/>
            </a:solidFill>
            <a:ln>
              <a:noFill/>
            </a:ln>
            <a:effectLst/>
          </c:spPr>
          <c:invertIfNegative val="0"/>
          <c:cat>
            <c:multiLvlStrRef>
              <c:f>MEA!$A$5:$A$46</c:f>
              <c:multiLvlStrCache>
                <c:ptCount val="32"/>
                <c:lvl>
                  <c:pt idx="0">
                    <c:v>Afrin</c:v>
                  </c:pt>
                  <c:pt idx="1">
                    <c:v>Ain Al Arab</c:v>
                  </c:pt>
                  <c:pt idx="2">
                    <c:v>Al Bab</c:v>
                  </c:pt>
                  <c:pt idx="3">
                    <c:v>A'zaz</c:v>
                  </c:pt>
                  <c:pt idx="4">
                    <c:v>Jarablus</c:v>
                  </c:pt>
                  <c:pt idx="5">
                    <c:v>Jebel Saman</c:v>
                  </c:pt>
                  <c:pt idx="6">
                    <c:v>Menbij</c:v>
                  </c:pt>
                  <c:pt idx="7">
                    <c:v>Al-Hasakeh</c:v>
                  </c:pt>
                  <c:pt idx="8">
                    <c:v>Al-Malikeyyeh</c:v>
                  </c:pt>
                  <c:pt idx="9">
                    <c:v>Quamishli</c:v>
                  </c:pt>
                  <c:pt idx="10">
                    <c:v>Ras Al Ain</c:v>
                  </c:pt>
                  <c:pt idx="11">
                    <c:v>Ar-Raqqa</c:v>
                  </c:pt>
                  <c:pt idx="12">
                    <c:v>Ath-Thawrah</c:v>
                  </c:pt>
                  <c:pt idx="13">
                    <c:v>Tell Abiad</c:v>
                  </c:pt>
                  <c:pt idx="14">
                    <c:v>As-Sanamayn</c:v>
                  </c:pt>
                  <c:pt idx="15">
                    <c:v>Dar'a</c:v>
                  </c:pt>
                  <c:pt idx="16">
                    <c:v>Izra'</c:v>
                  </c:pt>
                  <c:pt idx="17">
                    <c:v>Abu Kamal</c:v>
                  </c:pt>
                  <c:pt idx="18">
                    <c:v>Al Mayadin</c:v>
                  </c:pt>
                  <c:pt idx="19">
                    <c:v>Deir-ez-Zor</c:v>
                  </c:pt>
                  <c:pt idx="20">
                    <c:v>As-Salamiyeh</c:v>
                  </c:pt>
                  <c:pt idx="21">
                    <c:v>As-Suqaylabiyah</c:v>
                  </c:pt>
                  <c:pt idx="22">
                    <c:v>Hama</c:v>
                  </c:pt>
                  <c:pt idx="23">
                    <c:v>Muhradah</c:v>
                  </c:pt>
                  <c:pt idx="24">
                    <c:v>Ar-Rastan</c:v>
                  </c:pt>
                  <c:pt idx="25">
                    <c:v>Homs</c:v>
                  </c:pt>
                  <c:pt idx="26">
                    <c:v>Al Ma'ra</c:v>
                  </c:pt>
                  <c:pt idx="27">
                    <c:v>Ariha</c:v>
                  </c:pt>
                  <c:pt idx="28">
                    <c:v>Harim</c:v>
                  </c:pt>
                  <c:pt idx="29">
                    <c:v>Idleb</c:v>
                  </c:pt>
                  <c:pt idx="30">
                    <c:v>Jisr-Ash-Shugur</c:v>
                  </c:pt>
                  <c:pt idx="31">
                    <c:v>Quneitra</c:v>
                  </c:pt>
                </c:lvl>
                <c:lvl>
                  <c:pt idx="0">
                    <c:v>Aleppo</c:v>
                  </c:pt>
                  <c:pt idx="7">
                    <c:v>Al-Hasakeh</c:v>
                  </c:pt>
                  <c:pt idx="11">
                    <c:v>Ar-Raqqa</c:v>
                  </c:pt>
                  <c:pt idx="14">
                    <c:v>Dar'a</c:v>
                  </c:pt>
                  <c:pt idx="17">
                    <c:v>Deir-ez-Zor</c:v>
                  </c:pt>
                  <c:pt idx="20">
                    <c:v>Hama</c:v>
                  </c:pt>
                  <c:pt idx="24">
                    <c:v>Homs</c:v>
                  </c:pt>
                  <c:pt idx="26">
                    <c:v>Idleb</c:v>
                  </c:pt>
                  <c:pt idx="31">
                    <c:v>Quneitra</c:v>
                  </c:pt>
                </c:lvl>
              </c:multiLvlStrCache>
            </c:multiLvlStrRef>
          </c:cat>
          <c:val>
            <c:numRef>
              <c:f>MEA!$E$5:$E$46</c:f>
              <c:numCache>
                <c:formatCode>#,##0</c:formatCode>
                <c:ptCount val="32"/>
                <c:pt idx="0">
                  <c:v>180</c:v>
                </c:pt>
                <c:pt idx="1">
                  <c:v>33</c:v>
                </c:pt>
                <c:pt idx="2">
                  <c:v>484</c:v>
                </c:pt>
                <c:pt idx="3">
                  <c:v>687</c:v>
                </c:pt>
                <c:pt idx="4">
                  <c:v>337</c:v>
                </c:pt>
                <c:pt idx="5">
                  <c:v>774</c:v>
                </c:pt>
                <c:pt idx="6">
                  <c:v>117</c:v>
                </c:pt>
                <c:pt idx="7">
                  <c:v>6</c:v>
                </c:pt>
                <c:pt idx="8">
                  <c:v>37</c:v>
                </c:pt>
                <c:pt idx="9">
                  <c:v>67</c:v>
                </c:pt>
                <c:pt idx="10">
                  <c:v>19</c:v>
                </c:pt>
                <c:pt idx="11">
                  <c:v>5741</c:v>
                </c:pt>
                <c:pt idx="12">
                  <c:v>397</c:v>
                </c:pt>
                <c:pt idx="13">
                  <c:v>374</c:v>
                </c:pt>
                <c:pt idx="14">
                  <c:v>2</c:v>
                </c:pt>
                <c:pt idx="15">
                  <c:v>26</c:v>
                </c:pt>
                <c:pt idx="16">
                  <c:v>28</c:v>
                </c:pt>
                <c:pt idx="17">
                  <c:v>153</c:v>
                </c:pt>
                <c:pt idx="18">
                  <c:v>607</c:v>
                </c:pt>
                <c:pt idx="19">
                  <c:v>3310</c:v>
                </c:pt>
                <c:pt idx="20">
                  <c:v>2</c:v>
                </c:pt>
                <c:pt idx="21">
                  <c:v>24</c:v>
                </c:pt>
                <c:pt idx="22">
                  <c:v>24</c:v>
                </c:pt>
                <c:pt idx="23">
                  <c:v>6</c:v>
                </c:pt>
                <c:pt idx="24">
                  <c:v>0</c:v>
                </c:pt>
                <c:pt idx="25">
                  <c:v>0</c:v>
                </c:pt>
                <c:pt idx="26">
                  <c:v>323</c:v>
                </c:pt>
                <c:pt idx="27">
                  <c:v>158</c:v>
                </c:pt>
                <c:pt idx="28">
                  <c:v>2061</c:v>
                </c:pt>
                <c:pt idx="29">
                  <c:v>1530</c:v>
                </c:pt>
                <c:pt idx="30">
                  <c:v>372</c:v>
                </c:pt>
                <c:pt idx="31">
                  <c:v>6</c:v>
                </c:pt>
              </c:numCache>
            </c:numRef>
          </c:val>
          <c:extLst>
            <c:ext xmlns:c16="http://schemas.microsoft.com/office/drawing/2014/chart" uri="{C3380CC4-5D6E-409C-BE32-E72D297353CC}">
              <c16:uniqueId val="{00000003-128E-48A4-8DAF-382E1C4DB1BE}"/>
            </c:ext>
          </c:extLst>
        </c:ser>
        <c:ser>
          <c:idx val="4"/>
          <c:order val="4"/>
          <c:tx>
            <c:strRef>
              <c:f>MEA!$F$3:$F$4</c:f>
              <c:strCache>
                <c:ptCount val="1"/>
                <c:pt idx="0">
                  <c:v>2019</c:v>
                </c:pt>
              </c:strCache>
            </c:strRef>
          </c:tx>
          <c:spPr>
            <a:solidFill>
              <a:schemeClr val="accent2">
                <a:shade val="53000"/>
              </a:schemeClr>
            </a:solidFill>
            <a:ln>
              <a:noFill/>
            </a:ln>
            <a:effectLst/>
          </c:spPr>
          <c:invertIfNegative val="0"/>
          <c:cat>
            <c:multiLvlStrRef>
              <c:f>MEA!$A$5:$A$46</c:f>
              <c:multiLvlStrCache>
                <c:ptCount val="32"/>
                <c:lvl>
                  <c:pt idx="0">
                    <c:v>Afrin</c:v>
                  </c:pt>
                  <c:pt idx="1">
                    <c:v>Ain Al Arab</c:v>
                  </c:pt>
                  <c:pt idx="2">
                    <c:v>Al Bab</c:v>
                  </c:pt>
                  <c:pt idx="3">
                    <c:v>A'zaz</c:v>
                  </c:pt>
                  <c:pt idx="4">
                    <c:v>Jarablus</c:v>
                  </c:pt>
                  <c:pt idx="5">
                    <c:v>Jebel Saman</c:v>
                  </c:pt>
                  <c:pt idx="6">
                    <c:v>Menbij</c:v>
                  </c:pt>
                  <c:pt idx="7">
                    <c:v>Al-Hasakeh</c:v>
                  </c:pt>
                  <c:pt idx="8">
                    <c:v>Al-Malikeyyeh</c:v>
                  </c:pt>
                  <c:pt idx="9">
                    <c:v>Quamishli</c:v>
                  </c:pt>
                  <c:pt idx="10">
                    <c:v>Ras Al Ain</c:v>
                  </c:pt>
                  <c:pt idx="11">
                    <c:v>Ar-Raqqa</c:v>
                  </c:pt>
                  <c:pt idx="12">
                    <c:v>Ath-Thawrah</c:v>
                  </c:pt>
                  <c:pt idx="13">
                    <c:v>Tell Abiad</c:v>
                  </c:pt>
                  <c:pt idx="14">
                    <c:v>As-Sanamayn</c:v>
                  </c:pt>
                  <c:pt idx="15">
                    <c:v>Dar'a</c:v>
                  </c:pt>
                  <c:pt idx="16">
                    <c:v>Izra'</c:v>
                  </c:pt>
                  <c:pt idx="17">
                    <c:v>Abu Kamal</c:v>
                  </c:pt>
                  <c:pt idx="18">
                    <c:v>Al Mayadin</c:v>
                  </c:pt>
                  <c:pt idx="19">
                    <c:v>Deir-ez-Zor</c:v>
                  </c:pt>
                  <c:pt idx="20">
                    <c:v>As-Salamiyeh</c:v>
                  </c:pt>
                  <c:pt idx="21">
                    <c:v>As-Suqaylabiyah</c:v>
                  </c:pt>
                  <c:pt idx="22">
                    <c:v>Hama</c:v>
                  </c:pt>
                  <c:pt idx="23">
                    <c:v>Muhradah</c:v>
                  </c:pt>
                  <c:pt idx="24">
                    <c:v>Ar-Rastan</c:v>
                  </c:pt>
                  <c:pt idx="25">
                    <c:v>Homs</c:v>
                  </c:pt>
                  <c:pt idx="26">
                    <c:v>Al Ma'ra</c:v>
                  </c:pt>
                  <c:pt idx="27">
                    <c:v>Ariha</c:v>
                  </c:pt>
                  <c:pt idx="28">
                    <c:v>Harim</c:v>
                  </c:pt>
                  <c:pt idx="29">
                    <c:v>Idleb</c:v>
                  </c:pt>
                  <c:pt idx="30">
                    <c:v>Jisr-Ash-Shugur</c:v>
                  </c:pt>
                  <c:pt idx="31">
                    <c:v>Quneitra</c:v>
                  </c:pt>
                </c:lvl>
                <c:lvl>
                  <c:pt idx="0">
                    <c:v>Aleppo</c:v>
                  </c:pt>
                  <c:pt idx="7">
                    <c:v>Al-Hasakeh</c:v>
                  </c:pt>
                  <c:pt idx="11">
                    <c:v>Ar-Raqqa</c:v>
                  </c:pt>
                  <c:pt idx="14">
                    <c:v>Dar'a</c:v>
                  </c:pt>
                  <c:pt idx="17">
                    <c:v>Deir-ez-Zor</c:v>
                  </c:pt>
                  <c:pt idx="20">
                    <c:v>Hama</c:v>
                  </c:pt>
                  <c:pt idx="24">
                    <c:v>Homs</c:v>
                  </c:pt>
                  <c:pt idx="26">
                    <c:v>Idleb</c:v>
                  </c:pt>
                  <c:pt idx="31">
                    <c:v>Quneitra</c:v>
                  </c:pt>
                </c:lvl>
              </c:multiLvlStrCache>
            </c:multiLvlStrRef>
          </c:cat>
          <c:val>
            <c:numRef>
              <c:f>MEA!$F$5:$F$46</c:f>
              <c:numCache>
                <c:formatCode>#,##0</c:formatCode>
                <c:ptCount val="32"/>
                <c:pt idx="0">
                  <c:v>4</c:v>
                </c:pt>
                <c:pt idx="1">
                  <c:v>0</c:v>
                </c:pt>
                <c:pt idx="2">
                  <c:v>7</c:v>
                </c:pt>
                <c:pt idx="3">
                  <c:v>32</c:v>
                </c:pt>
                <c:pt idx="4">
                  <c:v>15</c:v>
                </c:pt>
                <c:pt idx="5">
                  <c:v>28</c:v>
                </c:pt>
                <c:pt idx="6">
                  <c:v>2</c:v>
                </c:pt>
                <c:pt idx="7">
                  <c:v>1</c:v>
                </c:pt>
                <c:pt idx="8">
                  <c:v>7</c:v>
                </c:pt>
                <c:pt idx="9">
                  <c:v>1</c:v>
                </c:pt>
                <c:pt idx="10">
                  <c:v>0</c:v>
                </c:pt>
                <c:pt idx="11">
                  <c:v>30</c:v>
                </c:pt>
                <c:pt idx="12">
                  <c:v>5</c:v>
                </c:pt>
                <c:pt idx="13">
                  <c:v>7</c:v>
                </c:pt>
                <c:pt idx="17">
                  <c:v>0</c:v>
                </c:pt>
                <c:pt idx="18">
                  <c:v>0</c:v>
                </c:pt>
                <c:pt idx="19">
                  <c:v>59</c:v>
                </c:pt>
                <c:pt idx="21">
                  <c:v>1</c:v>
                </c:pt>
                <c:pt idx="23">
                  <c:v>0</c:v>
                </c:pt>
                <c:pt idx="26">
                  <c:v>14</c:v>
                </c:pt>
                <c:pt idx="27">
                  <c:v>6</c:v>
                </c:pt>
                <c:pt idx="28">
                  <c:v>98</c:v>
                </c:pt>
                <c:pt idx="29">
                  <c:v>69</c:v>
                </c:pt>
                <c:pt idx="30">
                  <c:v>4</c:v>
                </c:pt>
              </c:numCache>
            </c:numRef>
          </c:val>
          <c:extLst>
            <c:ext xmlns:c16="http://schemas.microsoft.com/office/drawing/2014/chart" uri="{C3380CC4-5D6E-409C-BE32-E72D297353CC}">
              <c16:uniqueId val="{00000004-128E-48A4-8DAF-382E1C4DB1BE}"/>
            </c:ext>
          </c:extLst>
        </c:ser>
        <c:dLbls>
          <c:showLegendKey val="0"/>
          <c:showVal val="0"/>
          <c:showCatName val="0"/>
          <c:showSerName val="0"/>
          <c:showPercent val="0"/>
          <c:showBubbleSize val="0"/>
        </c:dLbls>
        <c:gapWidth val="58"/>
        <c:overlap val="21"/>
        <c:axId val="505321951"/>
        <c:axId val="517300783"/>
      </c:barChart>
      <c:catAx>
        <c:axId val="5053219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17300783"/>
        <c:crosses val="autoZero"/>
        <c:auto val="1"/>
        <c:lblAlgn val="ctr"/>
        <c:lblOffset val="100"/>
        <c:noMultiLvlLbl val="0"/>
      </c:catAx>
      <c:valAx>
        <c:axId val="5173007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053219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6EE1B-68F8-4ABD-B69E-7B1C057A87AD}"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68311DD1-13FA-4ED9-BCA8-206BCD81747E}">
      <dgm:prSet phldrT="[Text]" custT="1"/>
      <dgm:spPr/>
      <dgm:t>
        <a:bodyPr/>
        <a:lstStyle/>
        <a:p>
          <a:pPr>
            <a:spcAft>
              <a:spcPts val="0"/>
            </a:spcAft>
          </a:pPr>
          <a:r>
            <a:rPr lang="en-US" sz="3200" dirty="0">
              <a:solidFill>
                <a:schemeClr val="bg1"/>
              </a:solidFill>
            </a:rPr>
            <a:t>District Level Officers </a:t>
          </a:r>
          <a:r>
            <a:rPr lang="en-US" sz="3200" u="sng" dirty="0">
              <a:solidFill>
                <a:schemeClr val="bg1"/>
              </a:solidFill>
            </a:rPr>
            <a:t>(DLO)  </a:t>
          </a:r>
        </a:p>
        <a:p>
          <a:pPr>
            <a:spcAft>
              <a:spcPct val="35000"/>
            </a:spcAft>
          </a:pPr>
          <a:r>
            <a:rPr lang="en-US" sz="3200" b="1" dirty="0">
              <a:solidFill>
                <a:schemeClr val="accent3">
                  <a:lumMod val="20000"/>
                  <a:lumOff val="80000"/>
                </a:schemeClr>
              </a:solidFill>
            </a:rPr>
            <a:t>[District]</a:t>
          </a:r>
        </a:p>
      </dgm:t>
    </dgm:pt>
    <dgm:pt modelId="{D09F029D-2F7B-4FBB-9EC9-4B960E38B34F}" type="parTrans" cxnId="{46E72642-B7AA-4ADE-A902-2FABB46BEA5E}">
      <dgm:prSet/>
      <dgm:spPr/>
      <dgm:t>
        <a:bodyPr/>
        <a:lstStyle/>
        <a:p>
          <a:endParaRPr lang="en-US"/>
        </a:p>
      </dgm:t>
    </dgm:pt>
    <dgm:pt modelId="{6B66AD7F-7036-4877-8AA5-9D6C976530E0}" type="sibTrans" cxnId="{46E72642-B7AA-4ADE-A902-2FABB46BEA5E}">
      <dgm:prSet/>
      <dgm:spPr/>
      <dgm:t>
        <a:bodyPr/>
        <a:lstStyle/>
        <a:p>
          <a:endParaRPr lang="en-US"/>
        </a:p>
      </dgm:t>
    </dgm:pt>
    <dgm:pt modelId="{88FD0D77-A89D-45CB-A421-90807959F598}">
      <dgm:prSet phldrT="[Text]" custT="1"/>
      <dgm:spPr/>
      <dgm:t>
        <a:bodyPr/>
        <a:lstStyle/>
        <a:p>
          <a:r>
            <a:rPr lang="en-US" sz="3600" u="none" dirty="0">
              <a:solidFill>
                <a:schemeClr val="bg1"/>
              </a:solidFill>
            </a:rPr>
            <a:t>Community Level Officers</a:t>
          </a:r>
        </a:p>
        <a:p>
          <a:r>
            <a:rPr lang="en-US" sz="3600" b="1" dirty="0">
              <a:solidFill>
                <a:schemeClr val="accent3">
                  <a:lumMod val="75000"/>
                </a:schemeClr>
              </a:solidFill>
            </a:rPr>
            <a:t>[Neighborhood]</a:t>
          </a:r>
          <a:endParaRPr lang="en-US" sz="3600" b="1" u="none" dirty="0">
            <a:solidFill>
              <a:schemeClr val="accent3">
                <a:lumMod val="75000"/>
              </a:schemeClr>
            </a:solidFill>
          </a:endParaRPr>
        </a:p>
      </dgm:t>
    </dgm:pt>
    <dgm:pt modelId="{0E9C4CC3-EF2F-4BAA-BD02-EE0780C97CD9}" type="parTrans" cxnId="{C884C80C-FCD8-464F-B03C-40B889F8C0DE}">
      <dgm:prSet/>
      <dgm:spPr/>
      <dgm:t>
        <a:bodyPr/>
        <a:lstStyle/>
        <a:p>
          <a:endParaRPr lang="en-US"/>
        </a:p>
      </dgm:t>
    </dgm:pt>
    <dgm:pt modelId="{25A65ACB-2035-4D67-A794-D4F493D329D0}" type="sibTrans" cxnId="{C884C80C-FCD8-464F-B03C-40B889F8C0DE}">
      <dgm:prSet/>
      <dgm:spPr/>
      <dgm:t>
        <a:bodyPr/>
        <a:lstStyle/>
        <a:p>
          <a:endParaRPr lang="en-US"/>
        </a:p>
      </dgm:t>
    </dgm:pt>
    <dgm:pt modelId="{4B1DBB18-64C8-486B-BF32-3BB45B70F565}">
      <dgm:prSet phldrT="[Text]" custT="1"/>
      <dgm:spPr/>
      <dgm:t>
        <a:bodyPr/>
        <a:lstStyle/>
        <a:p>
          <a:pPr>
            <a:spcAft>
              <a:spcPts val="0"/>
            </a:spcAft>
          </a:pPr>
          <a:r>
            <a:rPr lang="en-US" sz="3200" b="0" dirty="0">
              <a:solidFill>
                <a:schemeClr val="bg1"/>
              </a:solidFill>
            </a:rPr>
            <a:t>Field Level Officers (FLO)</a:t>
          </a:r>
        </a:p>
        <a:p>
          <a:pPr>
            <a:spcAft>
              <a:spcPts val="0"/>
            </a:spcAft>
          </a:pPr>
          <a:r>
            <a:rPr lang="en-US" sz="3200" b="1" dirty="0">
              <a:solidFill>
                <a:schemeClr val="accent3">
                  <a:lumMod val="40000"/>
                  <a:lumOff val="60000"/>
                </a:schemeClr>
              </a:solidFill>
            </a:rPr>
            <a:t>[Subdistrict]</a:t>
          </a:r>
        </a:p>
      </dgm:t>
    </dgm:pt>
    <dgm:pt modelId="{7F90CDB7-F139-43B8-B441-3FFFC227C0BD}" type="parTrans" cxnId="{0669264F-50E3-4621-8493-876067B1D775}">
      <dgm:prSet/>
      <dgm:spPr/>
      <dgm:t>
        <a:bodyPr/>
        <a:lstStyle/>
        <a:p>
          <a:endParaRPr lang="en-US"/>
        </a:p>
      </dgm:t>
    </dgm:pt>
    <dgm:pt modelId="{4320B2BD-BAA8-47C0-A488-EF2F03937749}" type="sibTrans" cxnId="{0669264F-50E3-4621-8493-876067B1D775}">
      <dgm:prSet/>
      <dgm:spPr/>
      <dgm:t>
        <a:bodyPr/>
        <a:lstStyle/>
        <a:p>
          <a:endParaRPr lang="en-US"/>
        </a:p>
      </dgm:t>
    </dgm:pt>
    <dgm:pt modelId="{AA53D3B2-880E-4E14-8CDE-6C89B55C565A}">
      <dgm:prSet phldrT="[Text]" custT="1"/>
      <dgm:spPr/>
      <dgm:t>
        <a:bodyPr/>
        <a:lstStyle/>
        <a:p>
          <a:endParaRPr lang="en-US" sz="3200" dirty="0">
            <a:solidFill>
              <a:schemeClr val="bg1">
                <a:lumMod val="95000"/>
              </a:schemeClr>
            </a:solidFill>
          </a:endParaRPr>
        </a:p>
        <a:p>
          <a:endParaRPr lang="en-US" sz="3200" dirty="0">
            <a:solidFill>
              <a:schemeClr val="bg1">
                <a:lumMod val="95000"/>
              </a:schemeClr>
            </a:solidFill>
          </a:endParaRPr>
        </a:p>
      </dgm:t>
    </dgm:pt>
    <dgm:pt modelId="{40A316F8-20DC-479B-8C8E-3E494CCB534B}" type="sibTrans" cxnId="{938E851C-3B07-4C49-9F69-4D21C8773FB7}">
      <dgm:prSet/>
      <dgm:spPr/>
      <dgm:t>
        <a:bodyPr/>
        <a:lstStyle/>
        <a:p>
          <a:endParaRPr lang="en-US"/>
        </a:p>
      </dgm:t>
    </dgm:pt>
    <dgm:pt modelId="{102A708B-B01B-4BD3-BB03-3D51EC198031}" type="parTrans" cxnId="{938E851C-3B07-4C49-9F69-4D21C8773FB7}">
      <dgm:prSet/>
      <dgm:spPr/>
      <dgm:t>
        <a:bodyPr/>
        <a:lstStyle/>
        <a:p>
          <a:endParaRPr lang="en-US"/>
        </a:p>
      </dgm:t>
    </dgm:pt>
    <dgm:pt modelId="{E6CA5AC4-9974-4B71-A9A9-0237029726C3}" type="pres">
      <dgm:prSet presAssocID="{72C6EE1B-68F8-4ABD-B69E-7B1C057A87AD}" presName="Name0" presStyleCnt="0">
        <dgm:presLayoutVars>
          <dgm:dir/>
          <dgm:animLvl val="lvl"/>
          <dgm:resizeHandles val="exact"/>
        </dgm:presLayoutVars>
      </dgm:prSet>
      <dgm:spPr/>
    </dgm:pt>
    <dgm:pt modelId="{29C9D65B-614F-4202-9023-5951B1458E76}" type="pres">
      <dgm:prSet presAssocID="{AA53D3B2-880E-4E14-8CDE-6C89B55C565A}" presName="Name8" presStyleCnt="0"/>
      <dgm:spPr/>
    </dgm:pt>
    <dgm:pt modelId="{0262C590-27D1-43C9-9F17-0A52C3FB6EC2}" type="pres">
      <dgm:prSet presAssocID="{AA53D3B2-880E-4E14-8CDE-6C89B55C565A}" presName="level" presStyleLbl="node1" presStyleIdx="0" presStyleCnt="4">
        <dgm:presLayoutVars>
          <dgm:chMax val="1"/>
          <dgm:bulletEnabled val="1"/>
        </dgm:presLayoutVars>
      </dgm:prSet>
      <dgm:spPr/>
    </dgm:pt>
    <dgm:pt modelId="{B389B533-902B-45A4-A611-850D9AEBCEAF}" type="pres">
      <dgm:prSet presAssocID="{AA53D3B2-880E-4E14-8CDE-6C89B55C565A}" presName="levelTx" presStyleLbl="revTx" presStyleIdx="0" presStyleCnt="0">
        <dgm:presLayoutVars>
          <dgm:chMax val="1"/>
          <dgm:bulletEnabled val="1"/>
        </dgm:presLayoutVars>
      </dgm:prSet>
      <dgm:spPr/>
    </dgm:pt>
    <dgm:pt modelId="{6225DD79-D7C8-401E-AE7D-B7FCAC926CFA}" type="pres">
      <dgm:prSet presAssocID="{68311DD1-13FA-4ED9-BCA8-206BCD81747E}" presName="Name8" presStyleCnt="0"/>
      <dgm:spPr/>
    </dgm:pt>
    <dgm:pt modelId="{FE124D53-3947-4E84-A892-A9C6F834904E}" type="pres">
      <dgm:prSet presAssocID="{68311DD1-13FA-4ED9-BCA8-206BCD81747E}" presName="level" presStyleLbl="node1" presStyleIdx="1" presStyleCnt="4">
        <dgm:presLayoutVars>
          <dgm:chMax val="1"/>
          <dgm:bulletEnabled val="1"/>
        </dgm:presLayoutVars>
      </dgm:prSet>
      <dgm:spPr/>
    </dgm:pt>
    <dgm:pt modelId="{ADC007ED-2D2D-4BEB-A4BE-859D3A8A7764}" type="pres">
      <dgm:prSet presAssocID="{68311DD1-13FA-4ED9-BCA8-206BCD81747E}" presName="levelTx" presStyleLbl="revTx" presStyleIdx="0" presStyleCnt="0">
        <dgm:presLayoutVars>
          <dgm:chMax val="1"/>
          <dgm:bulletEnabled val="1"/>
        </dgm:presLayoutVars>
      </dgm:prSet>
      <dgm:spPr/>
    </dgm:pt>
    <dgm:pt modelId="{1E4EBB33-70C2-4310-A7D0-67D0625EE18C}" type="pres">
      <dgm:prSet presAssocID="{4B1DBB18-64C8-486B-BF32-3BB45B70F565}" presName="Name8" presStyleCnt="0"/>
      <dgm:spPr/>
    </dgm:pt>
    <dgm:pt modelId="{0C72183E-B056-40B2-9F5A-1AA98784E83C}" type="pres">
      <dgm:prSet presAssocID="{4B1DBB18-64C8-486B-BF32-3BB45B70F565}" presName="level" presStyleLbl="node1" presStyleIdx="2" presStyleCnt="4">
        <dgm:presLayoutVars>
          <dgm:chMax val="1"/>
          <dgm:bulletEnabled val="1"/>
        </dgm:presLayoutVars>
      </dgm:prSet>
      <dgm:spPr/>
    </dgm:pt>
    <dgm:pt modelId="{2D7A74DA-D1EC-4876-8C45-616472D367CC}" type="pres">
      <dgm:prSet presAssocID="{4B1DBB18-64C8-486B-BF32-3BB45B70F565}" presName="levelTx" presStyleLbl="revTx" presStyleIdx="0" presStyleCnt="0">
        <dgm:presLayoutVars>
          <dgm:chMax val="1"/>
          <dgm:bulletEnabled val="1"/>
        </dgm:presLayoutVars>
      </dgm:prSet>
      <dgm:spPr/>
    </dgm:pt>
    <dgm:pt modelId="{0F1F1CE4-B539-4D36-872C-A58A08407375}" type="pres">
      <dgm:prSet presAssocID="{88FD0D77-A89D-45CB-A421-90807959F598}" presName="Name8" presStyleCnt="0"/>
      <dgm:spPr/>
    </dgm:pt>
    <dgm:pt modelId="{703324F1-F8BA-45E5-AC27-EDD0233AE442}" type="pres">
      <dgm:prSet presAssocID="{88FD0D77-A89D-45CB-A421-90807959F598}" presName="level" presStyleLbl="node1" presStyleIdx="3" presStyleCnt="4">
        <dgm:presLayoutVars>
          <dgm:chMax val="1"/>
          <dgm:bulletEnabled val="1"/>
        </dgm:presLayoutVars>
      </dgm:prSet>
      <dgm:spPr/>
    </dgm:pt>
    <dgm:pt modelId="{3E839F48-5F67-412E-A4D3-1C2340DDCAF3}" type="pres">
      <dgm:prSet presAssocID="{88FD0D77-A89D-45CB-A421-90807959F598}" presName="levelTx" presStyleLbl="revTx" presStyleIdx="0" presStyleCnt="0">
        <dgm:presLayoutVars>
          <dgm:chMax val="1"/>
          <dgm:bulletEnabled val="1"/>
        </dgm:presLayoutVars>
      </dgm:prSet>
      <dgm:spPr/>
    </dgm:pt>
  </dgm:ptLst>
  <dgm:cxnLst>
    <dgm:cxn modelId="{C884C80C-FCD8-464F-B03C-40B889F8C0DE}" srcId="{72C6EE1B-68F8-4ABD-B69E-7B1C057A87AD}" destId="{88FD0D77-A89D-45CB-A421-90807959F598}" srcOrd="3" destOrd="0" parTransId="{0E9C4CC3-EF2F-4BAA-BD02-EE0780C97CD9}" sibTransId="{25A65ACB-2035-4D67-A794-D4F493D329D0}"/>
    <dgm:cxn modelId="{B0F0E50D-1AE4-4E34-99DC-48915570B8B2}" type="presOf" srcId="{4B1DBB18-64C8-486B-BF32-3BB45B70F565}" destId="{0C72183E-B056-40B2-9F5A-1AA98784E83C}" srcOrd="0" destOrd="0" presId="urn:microsoft.com/office/officeart/2005/8/layout/pyramid1"/>
    <dgm:cxn modelId="{623B1F1C-2AE7-4324-891C-5D7ED1AFDAEF}" type="presOf" srcId="{68311DD1-13FA-4ED9-BCA8-206BCD81747E}" destId="{FE124D53-3947-4E84-A892-A9C6F834904E}" srcOrd="0" destOrd="0" presId="urn:microsoft.com/office/officeart/2005/8/layout/pyramid1"/>
    <dgm:cxn modelId="{938E851C-3B07-4C49-9F69-4D21C8773FB7}" srcId="{72C6EE1B-68F8-4ABD-B69E-7B1C057A87AD}" destId="{AA53D3B2-880E-4E14-8CDE-6C89B55C565A}" srcOrd="0" destOrd="0" parTransId="{102A708B-B01B-4BD3-BB03-3D51EC198031}" sibTransId="{40A316F8-20DC-479B-8C8E-3E494CCB534B}"/>
    <dgm:cxn modelId="{1AAC2325-C843-4DE1-A796-40A89A43033B}" type="presOf" srcId="{68311DD1-13FA-4ED9-BCA8-206BCD81747E}" destId="{ADC007ED-2D2D-4BEB-A4BE-859D3A8A7764}" srcOrd="1" destOrd="0" presId="urn:microsoft.com/office/officeart/2005/8/layout/pyramid1"/>
    <dgm:cxn modelId="{46E72642-B7AA-4ADE-A902-2FABB46BEA5E}" srcId="{72C6EE1B-68F8-4ABD-B69E-7B1C057A87AD}" destId="{68311DD1-13FA-4ED9-BCA8-206BCD81747E}" srcOrd="1" destOrd="0" parTransId="{D09F029D-2F7B-4FBB-9EC9-4B960E38B34F}" sibTransId="{6B66AD7F-7036-4877-8AA5-9D6C976530E0}"/>
    <dgm:cxn modelId="{87C38667-92CD-41D6-A04E-8DAC88E437C3}" type="presOf" srcId="{AA53D3B2-880E-4E14-8CDE-6C89B55C565A}" destId="{0262C590-27D1-43C9-9F17-0A52C3FB6EC2}" srcOrd="0" destOrd="0" presId="urn:microsoft.com/office/officeart/2005/8/layout/pyramid1"/>
    <dgm:cxn modelId="{DCDD7C4D-51AF-4F75-96D1-1E6A4BAB1864}" type="presOf" srcId="{4B1DBB18-64C8-486B-BF32-3BB45B70F565}" destId="{2D7A74DA-D1EC-4876-8C45-616472D367CC}" srcOrd="1" destOrd="0" presId="urn:microsoft.com/office/officeart/2005/8/layout/pyramid1"/>
    <dgm:cxn modelId="{0669264F-50E3-4621-8493-876067B1D775}" srcId="{72C6EE1B-68F8-4ABD-B69E-7B1C057A87AD}" destId="{4B1DBB18-64C8-486B-BF32-3BB45B70F565}" srcOrd="2" destOrd="0" parTransId="{7F90CDB7-F139-43B8-B441-3FFFC227C0BD}" sibTransId="{4320B2BD-BAA8-47C0-A488-EF2F03937749}"/>
    <dgm:cxn modelId="{CD81774F-E73F-45DB-B094-71BE58CDF911}" type="presOf" srcId="{AA53D3B2-880E-4E14-8CDE-6C89B55C565A}" destId="{B389B533-902B-45A4-A611-850D9AEBCEAF}" srcOrd="1" destOrd="0" presId="urn:microsoft.com/office/officeart/2005/8/layout/pyramid1"/>
    <dgm:cxn modelId="{798CB4E0-4696-438D-951D-232B0FA8E7CC}" type="presOf" srcId="{88FD0D77-A89D-45CB-A421-90807959F598}" destId="{3E839F48-5F67-412E-A4D3-1C2340DDCAF3}" srcOrd="1" destOrd="0" presId="urn:microsoft.com/office/officeart/2005/8/layout/pyramid1"/>
    <dgm:cxn modelId="{6E8BF7E1-2BC2-4F64-9D88-531DE09E8A62}" type="presOf" srcId="{72C6EE1B-68F8-4ABD-B69E-7B1C057A87AD}" destId="{E6CA5AC4-9974-4B71-A9A9-0237029726C3}" srcOrd="0" destOrd="0" presId="urn:microsoft.com/office/officeart/2005/8/layout/pyramid1"/>
    <dgm:cxn modelId="{D8D2A0F1-604A-42D5-AEDB-3D0D9B1BBA27}" type="presOf" srcId="{88FD0D77-A89D-45CB-A421-90807959F598}" destId="{703324F1-F8BA-45E5-AC27-EDD0233AE442}" srcOrd="0" destOrd="0" presId="urn:microsoft.com/office/officeart/2005/8/layout/pyramid1"/>
    <dgm:cxn modelId="{231135A9-396B-43EB-8EED-FA6FC8B5FBE9}" type="presParOf" srcId="{E6CA5AC4-9974-4B71-A9A9-0237029726C3}" destId="{29C9D65B-614F-4202-9023-5951B1458E76}" srcOrd="0" destOrd="0" presId="urn:microsoft.com/office/officeart/2005/8/layout/pyramid1"/>
    <dgm:cxn modelId="{97F1BE35-692B-4F9D-82A4-6157ADD97EAF}" type="presParOf" srcId="{29C9D65B-614F-4202-9023-5951B1458E76}" destId="{0262C590-27D1-43C9-9F17-0A52C3FB6EC2}" srcOrd="0" destOrd="0" presId="urn:microsoft.com/office/officeart/2005/8/layout/pyramid1"/>
    <dgm:cxn modelId="{95CD5025-58F4-4433-963D-D9343182AEB3}" type="presParOf" srcId="{29C9D65B-614F-4202-9023-5951B1458E76}" destId="{B389B533-902B-45A4-A611-850D9AEBCEAF}" srcOrd="1" destOrd="0" presId="urn:microsoft.com/office/officeart/2005/8/layout/pyramid1"/>
    <dgm:cxn modelId="{655CA126-148E-4CC3-A7C7-1F1D38F2E720}" type="presParOf" srcId="{E6CA5AC4-9974-4B71-A9A9-0237029726C3}" destId="{6225DD79-D7C8-401E-AE7D-B7FCAC926CFA}" srcOrd="1" destOrd="0" presId="urn:microsoft.com/office/officeart/2005/8/layout/pyramid1"/>
    <dgm:cxn modelId="{317545F2-E5B8-4647-85CF-03B4F0366628}" type="presParOf" srcId="{6225DD79-D7C8-401E-AE7D-B7FCAC926CFA}" destId="{FE124D53-3947-4E84-A892-A9C6F834904E}" srcOrd="0" destOrd="0" presId="urn:microsoft.com/office/officeart/2005/8/layout/pyramid1"/>
    <dgm:cxn modelId="{82C94211-6B26-40A8-B4CD-6B1DF6653EDF}" type="presParOf" srcId="{6225DD79-D7C8-401E-AE7D-B7FCAC926CFA}" destId="{ADC007ED-2D2D-4BEB-A4BE-859D3A8A7764}" srcOrd="1" destOrd="0" presId="urn:microsoft.com/office/officeart/2005/8/layout/pyramid1"/>
    <dgm:cxn modelId="{840CAF68-EDC3-4BDC-9DCB-9AB0722D6A6B}" type="presParOf" srcId="{E6CA5AC4-9974-4B71-A9A9-0237029726C3}" destId="{1E4EBB33-70C2-4310-A7D0-67D0625EE18C}" srcOrd="2" destOrd="0" presId="urn:microsoft.com/office/officeart/2005/8/layout/pyramid1"/>
    <dgm:cxn modelId="{27BF3BB0-9B5F-4020-9E82-1D3092DB20E3}" type="presParOf" srcId="{1E4EBB33-70C2-4310-A7D0-67D0625EE18C}" destId="{0C72183E-B056-40B2-9F5A-1AA98784E83C}" srcOrd="0" destOrd="0" presId="urn:microsoft.com/office/officeart/2005/8/layout/pyramid1"/>
    <dgm:cxn modelId="{48B6052C-6D51-47E3-B84D-E8E670C4D581}" type="presParOf" srcId="{1E4EBB33-70C2-4310-A7D0-67D0625EE18C}" destId="{2D7A74DA-D1EC-4876-8C45-616472D367CC}" srcOrd="1" destOrd="0" presId="urn:microsoft.com/office/officeart/2005/8/layout/pyramid1"/>
    <dgm:cxn modelId="{2A8418DC-174A-4FEC-B79C-8338F2894B29}" type="presParOf" srcId="{E6CA5AC4-9974-4B71-A9A9-0237029726C3}" destId="{0F1F1CE4-B539-4D36-872C-A58A08407375}" srcOrd="3" destOrd="0" presId="urn:microsoft.com/office/officeart/2005/8/layout/pyramid1"/>
    <dgm:cxn modelId="{CD77D051-44FD-4427-9D27-ECC113FC3735}" type="presParOf" srcId="{0F1F1CE4-B539-4D36-872C-A58A08407375}" destId="{703324F1-F8BA-45E5-AC27-EDD0233AE442}" srcOrd="0" destOrd="0" presId="urn:microsoft.com/office/officeart/2005/8/layout/pyramid1"/>
    <dgm:cxn modelId="{E96670A3-8125-488C-AF41-C2A801A1EE18}" type="presParOf" srcId="{0F1F1CE4-B539-4D36-872C-A58A08407375}" destId="{3E839F48-5F67-412E-A4D3-1C2340DDCAF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2C590-27D1-43C9-9F17-0A52C3FB6EC2}">
      <dsp:nvSpPr>
        <dsp:cNvPr id="0" name=""/>
        <dsp:cNvSpPr/>
      </dsp:nvSpPr>
      <dsp:spPr>
        <a:xfrm>
          <a:off x="3108150" y="0"/>
          <a:ext cx="2072100" cy="1602298"/>
        </a:xfrm>
        <a:prstGeom prst="trapezoid">
          <a:avLst>
            <a:gd name="adj" fmla="val 6466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solidFill>
              <a:schemeClr val="bg1">
                <a:lumMod val="95000"/>
              </a:schemeClr>
            </a:solidFill>
          </a:endParaRPr>
        </a:p>
        <a:p>
          <a:pPr marL="0" lvl="0" indent="0" algn="ctr" defTabSz="1422400">
            <a:lnSpc>
              <a:spcPct val="90000"/>
            </a:lnSpc>
            <a:spcBef>
              <a:spcPct val="0"/>
            </a:spcBef>
            <a:spcAft>
              <a:spcPct val="35000"/>
            </a:spcAft>
            <a:buNone/>
          </a:pPr>
          <a:endParaRPr lang="en-US" sz="3200" kern="1200" dirty="0">
            <a:solidFill>
              <a:schemeClr val="bg1">
                <a:lumMod val="95000"/>
              </a:schemeClr>
            </a:solidFill>
          </a:endParaRPr>
        </a:p>
      </dsp:txBody>
      <dsp:txXfrm>
        <a:off x="3108150" y="0"/>
        <a:ext cx="2072100" cy="1602298"/>
      </dsp:txXfrm>
    </dsp:sp>
    <dsp:sp modelId="{FE124D53-3947-4E84-A892-A9C6F834904E}">
      <dsp:nvSpPr>
        <dsp:cNvPr id="0" name=""/>
        <dsp:cNvSpPr/>
      </dsp:nvSpPr>
      <dsp:spPr>
        <a:xfrm>
          <a:off x="2072100" y="1602298"/>
          <a:ext cx="4144200" cy="1602298"/>
        </a:xfrm>
        <a:prstGeom prst="trapezoid">
          <a:avLst>
            <a:gd name="adj" fmla="val 64660"/>
          </a:avLst>
        </a:prstGeom>
        <a:solidFill>
          <a:schemeClr val="accent2">
            <a:shade val="80000"/>
            <a:hueOff val="11052"/>
            <a:satOff val="553"/>
            <a:lumOff val="625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ts val="0"/>
            </a:spcAft>
            <a:buNone/>
          </a:pPr>
          <a:r>
            <a:rPr lang="en-US" sz="3200" kern="1200" dirty="0">
              <a:solidFill>
                <a:schemeClr val="bg1"/>
              </a:solidFill>
            </a:rPr>
            <a:t>District Level Officers </a:t>
          </a:r>
          <a:r>
            <a:rPr lang="en-US" sz="3200" u="sng" kern="1200" dirty="0">
              <a:solidFill>
                <a:schemeClr val="bg1"/>
              </a:solidFill>
            </a:rPr>
            <a:t>(DLO)  </a:t>
          </a:r>
        </a:p>
        <a:p>
          <a:pPr marL="0" lvl="0" indent="0" algn="ctr" defTabSz="1422400">
            <a:lnSpc>
              <a:spcPct val="90000"/>
            </a:lnSpc>
            <a:spcBef>
              <a:spcPct val="0"/>
            </a:spcBef>
            <a:spcAft>
              <a:spcPct val="35000"/>
            </a:spcAft>
            <a:buNone/>
          </a:pPr>
          <a:r>
            <a:rPr lang="en-US" sz="3200" b="1" kern="1200" dirty="0">
              <a:solidFill>
                <a:schemeClr val="accent3">
                  <a:lumMod val="20000"/>
                  <a:lumOff val="80000"/>
                </a:schemeClr>
              </a:solidFill>
            </a:rPr>
            <a:t>[District]</a:t>
          </a:r>
        </a:p>
      </dsp:txBody>
      <dsp:txXfrm>
        <a:off x="2797335" y="1602298"/>
        <a:ext cx="2693730" cy="1602298"/>
      </dsp:txXfrm>
    </dsp:sp>
    <dsp:sp modelId="{0C72183E-B056-40B2-9F5A-1AA98784E83C}">
      <dsp:nvSpPr>
        <dsp:cNvPr id="0" name=""/>
        <dsp:cNvSpPr/>
      </dsp:nvSpPr>
      <dsp:spPr>
        <a:xfrm>
          <a:off x="1036050" y="3204596"/>
          <a:ext cx="6216300" cy="1602298"/>
        </a:xfrm>
        <a:prstGeom prst="trapezoid">
          <a:avLst>
            <a:gd name="adj" fmla="val 64660"/>
          </a:avLst>
        </a:prstGeom>
        <a:solidFill>
          <a:schemeClr val="accent2">
            <a:shade val="80000"/>
            <a:hueOff val="22104"/>
            <a:satOff val="1105"/>
            <a:lumOff val="1250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ts val="0"/>
            </a:spcAft>
            <a:buNone/>
          </a:pPr>
          <a:r>
            <a:rPr lang="en-US" sz="3200" b="0" kern="1200" dirty="0">
              <a:solidFill>
                <a:schemeClr val="bg1"/>
              </a:solidFill>
            </a:rPr>
            <a:t>Field Level Officers (FLO)</a:t>
          </a:r>
        </a:p>
        <a:p>
          <a:pPr marL="0" lvl="0" indent="0" algn="ctr" defTabSz="1422400">
            <a:lnSpc>
              <a:spcPct val="90000"/>
            </a:lnSpc>
            <a:spcBef>
              <a:spcPct val="0"/>
            </a:spcBef>
            <a:spcAft>
              <a:spcPts val="0"/>
            </a:spcAft>
            <a:buNone/>
          </a:pPr>
          <a:r>
            <a:rPr lang="en-US" sz="3200" b="1" kern="1200" dirty="0">
              <a:solidFill>
                <a:schemeClr val="accent3">
                  <a:lumMod val="40000"/>
                  <a:lumOff val="60000"/>
                </a:schemeClr>
              </a:solidFill>
            </a:rPr>
            <a:t>[Subdistrict]</a:t>
          </a:r>
        </a:p>
      </dsp:txBody>
      <dsp:txXfrm>
        <a:off x="2123902" y="3204596"/>
        <a:ext cx="4040595" cy="1602298"/>
      </dsp:txXfrm>
    </dsp:sp>
    <dsp:sp modelId="{703324F1-F8BA-45E5-AC27-EDD0233AE442}">
      <dsp:nvSpPr>
        <dsp:cNvPr id="0" name=""/>
        <dsp:cNvSpPr/>
      </dsp:nvSpPr>
      <dsp:spPr>
        <a:xfrm>
          <a:off x="0" y="4806894"/>
          <a:ext cx="8288401" cy="1602298"/>
        </a:xfrm>
        <a:prstGeom prst="trapezoid">
          <a:avLst>
            <a:gd name="adj" fmla="val 64660"/>
          </a:avLst>
        </a:prstGeom>
        <a:solidFill>
          <a:schemeClr val="accent2">
            <a:shade val="80000"/>
            <a:hueOff val="33157"/>
            <a:satOff val="1658"/>
            <a:lumOff val="187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u="none" kern="1200" dirty="0">
              <a:solidFill>
                <a:schemeClr val="bg1"/>
              </a:solidFill>
            </a:rPr>
            <a:t>Community Level Officers</a:t>
          </a:r>
        </a:p>
        <a:p>
          <a:pPr marL="0" lvl="0" indent="0" algn="ctr" defTabSz="1600200">
            <a:lnSpc>
              <a:spcPct val="90000"/>
            </a:lnSpc>
            <a:spcBef>
              <a:spcPct val="0"/>
            </a:spcBef>
            <a:spcAft>
              <a:spcPct val="35000"/>
            </a:spcAft>
            <a:buNone/>
          </a:pPr>
          <a:r>
            <a:rPr lang="en-US" sz="3600" b="1" kern="1200" dirty="0">
              <a:solidFill>
                <a:schemeClr val="accent3">
                  <a:lumMod val="75000"/>
                </a:schemeClr>
              </a:solidFill>
            </a:rPr>
            <a:t>[Neighborhood]</a:t>
          </a:r>
          <a:endParaRPr lang="en-US" sz="3600" b="1" u="none" kern="1200" dirty="0">
            <a:solidFill>
              <a:schemeClr val="accent3">
                <a:lumMod val="75000"/>
              </a:schemeClr>
            </a:solidFill>
          </a:endParaRPr>
        </a:p>
      </dsp:txBody>
      <dsp:txXfrm>
        <a:off x="1450470" y="4806894"/>
        <a:ext cx="5387460" cy="160229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21F68-08BC-4339-ACB7-C6CEC5755E63}"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C8CC-1976-415C-A7EF-4764CAD7CAFC}" type="slidenum">
              <a:rPr lang="en-US" smtClean="0"/>
              <a:t>‹#›</a:t>
            </a:fld>
            <a:endParaRPr lang="en-US"/>
          </a:p>
        </p:txBody>
      </p:sp>
    </p:spTree>
    <p:extLst>
      <p:ext uri="{BB962C8B-B14F-4D97-AF65-F5344CB8AC3E}">
        <p14:creationId xmlns:p14="http://schemas.microsoft.com/office/powerpoint/2010/main" val="276480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years, 11 months, 1 week, 4 days</a:t>
            </a:r>
          </a:p>
          <a:p>
            <a:endParaRPr lang="en-US" dirty="0"/>
          </a:p>
          <a:p>
            <a:endParaRPr lang="en-US" dirty="0"/>
          </a:p>
          <a:p>
            <a:pPr marL="171450" indent="-171450">
              <a:buFont typeface="Arial" panose="020B0604020202020204" pitchFamily="34" charset="0"/>
              <a:buChar char="•"/>
            </a:pPr>
            <a:r>
              <a:rPr lang="en-US" dirty="0"/>
              <a:t>Have one narrative: only one question.</a:t>
            </a:r>
          </a:p>
          <a:p>
            <a:pPr marL="171450" indent="-171450">
              <a:buFont typeface="Arial" panose="020B0604020202020204" pitchFamily="34" charset="0"/>
              <a:buChar char="•"/>
            </a:pPr>
            <a:r>
              <a:rPr lang="en-US" dirty="0"/>
              <a:t>Include other questions in the future steps slide</a:t>
            </a:r>
          </a:p>
          <a:p>
            <a:pPr marL="171450" indent="-171450">
              <a:buFont typeface="Arial" panose="020B0604020202020204" pitchFamily="34" charset="0"/>
              <a:buChar char="•"/>
            </a:pPr>
            <a:r>
              <a:rPr lang="en-US" dirty="0"/>
              <a:t>Maps need no titles journey is important</a:t>
            </a:r>
          </a:p>
          <a:p>
            <a:pPr marL="171450" indent="-171450">
              <a:buFont typeface="Arial" panose="020B0604020202020204" pitchFamily="34" charset="0"/>
              <a:buChar char="•"/>
            </a:pPr>
            <a:r>
              <a:rPr lang="en-US" dirty="0"/>
              <a:t>Confused on pyramid slide:</a:t>
            </a:r>
          </a:p>
          <a:p>
            <a:pPr marL="628650" lvl="1" indent="-171450">
              <a:buFont typeface="Arial" panose="020B0604020202020204" pitchFamily="34" charset="0"/>
              <a:buChar char="•"/>
            </a:pPr>
            <a:r>
              <a:rPr lang="en-US" dirty="0"/>
              <a:t>Cut the bullets</a:t>
            </a:r>
          </a:p>
          <a:p>
            <a:pPr marL="628650" lvl="1" indent="-171450">
              <a:buFont typeface="Arial" panose="020B0604020202020204" pitchFamily="34" charset="0"/>
              <a:buChar char="•"/>
            </a:pPr>
            <a:r>
              <a:rPr lang="en-US" dirty="0"/>
              <a:t>Emphasize that it happens every week</a:t>
            </a:r>
          </a:p>
          <a:p>
            <a:pPr marL="628650" lvl="1" indent="-171450">
              <a:buFont typeface="Arial" panose="020B0604020202020204" pitchFamily="34" charset="0"/>
              <a:buChar char="•"/>
            </a:pPr>
            <a:r>
              <a:rPr lang="en-US" dirty="0"/>
              <a:t>Build pyramid step by step</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No acronyms </a:t>
            </a:r>
          </a:p>
          <a:p>
            <a:pPr marL="171450" lvl="0" indent="-171450">
              <a:buFont typeface="Arial" panose="020B0604020202020204" pitchFamily="34" charset="0"/>
              <a:buChar char="•"/>
            </a:pPr>
            <a:r>
              <a:rPr lang="en-US" dirty="0"/>
              <a:t>How to frame the incidence vs counts</a:t>
            </a:r>
          </a:p>
          <a:p>
            <a:pPr marL="171450" lvl="0" indent="-171450">
              <a:buFont typeface="Arial" panose="020B0604020202020204" pitchFamily="34" charset="0"/>
              <a:buChar char="•"/>
            </a:pPr>
            <a:r>
              <a:rPr lang="en-US" dirty="0"/>
              <a:t>Explain political maps better</a:t>
            </a:r>
          </a:p>
          <a:p>
            <a:pPr marL="171450" lvl="0" indent="-171450">
              <a:buFont typeface="Arial" panose="020B0604020202020204" pitchFamily="34" charset="0"/>
              <a:buChar char="•"/>
            </a:pPr>
            <a:r>
              <a:rPr lang="en-US" dirty="0"/>
              <a:t>Journey is good</a:t>
            </a:r>
          </a:p>
          <a:p>
            <a:pPr marL="628650" lvl="1" indent="-171450">
              <a:buFont typeface="Arial" panose="020B0604020202020204" pitchFamily="34" charset="0"/>
              <a:buChar char="•"/>
            </a:pPr>
            <a:r>
              <a:rPr lang="en-US" dirty="0"/>
              <a:t>Two stories:</a:t>
            </a:r>
          </a:p>
          <a:p>
            <a:pPr marL="1085850" lvl="2" indent="-171450">
              <a:buFont typeface="Arial" panose="020B0604020202020204" pitchFamily="34" charset="0"/>
              <a:buChar char="•"/>
            </a:pPr>
            <a:r>
              <a:rPr lang="en-US" dirty="0"/>
              <a:t>The conflict and its impact</a:t>
            </a:r>
          </a:p>
          <a:p>
            <a:pPr marL="1085850" lvl="2" indent="-171450">
              <a:buFont typeface="Arial" panose="020B0604020202020204" pitchFamily="34" charset="0"/>
              <a:buChar char="•"/>
            </a:pPr>
            <a:r>
              <a:rPr lang="en-US" dirty="0"/>
              <a:t>The measles</a:t>
            </a:r>
          </a:p>
          <a:p>
            <a:pPr marL="171450" lvl="0" indent="-171450">
              <a:buFont typeface="Arial" panose="020B0604020202020204" pitchFamily="34" charset="0"/>
              <a:buChar char="•"/>
            </a:pPr>
            <a:r>
              <a:rPr lang="en-US" dirty="0"/>
              <a:t>Do not be ashamed about negative findings</a:t>
            </a:r>
          </a:p>
          <a:p>
            <a:pPr marL="628650" lvl="1" indent="-171450">
              <a:buFont typeface="Arial" panose="020B0604020202020204" pitchFamily="34" charset="0"/>
              <a:buChar char="•"/>
            </a:pPr>
            <a:r>
              <a:rPr lang="en-US" dirty="0"/>
              <a:t>Hospital bombings do not predict </a:t>
            </a:r>
          </a:p>
          <a:p>
            <a:pPr marL="628650" lvl="1" indent="-171450">
              <a:buFont typeface="Arial" panose="020B0604020202020204" pitchFamily="34" charset="0"/>
              <a:buChar char="•"/>
            </a:pPr>
            <a:r>
              <a:rPr lang="en-US" dirty="0"/>
              <a:t>Daesh did predict measles</a:t>
            </a:r>
          </a:p>
          <a:p>
            <a:pPr marL="1085850" lvl="2" indent="-171450">
              <a:buFont typeface="Arial" panose="020B0604020202020204" pitchFamily="34" charset="0"/>
              <a:buChar char="•"/>
            </a:pPr>
            <a:r>
              <a:rPr lang="en-US" dirty="0"/>
              <a:t>Human rights on access to health</a:t>
            </a:r>
          </a:p>
          <a:p>
            <a:pPr marL="1085850" lvl="2" indent="-171450">
              <a:buFont typeface="Arial" panose="020B0604020202020204" pitchFamily="34" charset="0"/>
              <a:buChar char="•"/>
            </a:pPr>
            <a:r>
              <a:rPr lang="en-US" dirty="0"/>
              <a:t>More structural </a:t>
            </a:r>
            <a:r>
              <a:rPr lang="en-US" dirty="0" err="1"/>
              <a:t>determinents</a:t>
            </a:r>
            <a:r>
              <a:rPr lang="en-US" dirty="0"/>
              <a:t>  </a:t>
            </a:r>
          </a:p>
          <a:p>
            <a:pPr marL="1085850" lvl="2" indent="-171450">
              <a:buFont typeface="Arial" panose="020B0604020202020204" pitchFamily="34" charset="0"/>
              <a:buChar char="•"/>
            </a:pPr>
            <a:r>
              <a:rPr lang="en-US" dirty="0"/>
              <a:t>Lot more going on: this </a:t>
            </a:r>
            <a:r>
              <a:rPr lang="en-US" dirty="0" err="1"/>
              <a:t>stsructural</a:t>
            </a:r>
            <a:r>
              <a:rPr lang="en-US" dirty="0"/>
              <a:t> issue of access to resources (Daesh)</a:t>
            </a:r>
          </a:p>
          <a:p>
            <a:pPr marL="628650" lvl="1" indent="-171450">
              <a:buFont typeface="Arial" panose="020B0604020202020204" pitchFamily="34" charset="0"/>
              <a:buChar char="•"/>
            </a:pPr>
            <a:r>
              <a:rPr lang="en-US" dirty="0"/>
              <a:t>Hospital bombings have other impacts that may not be </a:t>
            </a:r>
            <a:r>
              <a:rPr lang="en-US" dirty="0" err="1"/>
              <a:t>masured</a:t>
            </a:r>
            <a:r>
              <a:rPr lang="en-US" dirty="0"/>
              <a:t> acutely, as much as Daesh.</a:t>
            </a:r>
          </a:p>
        </p:txBody>
      </p:sp>
      <p:sp>
        <p:nvSpPr>
          <p:cNvPr id="4" name="Slide Number Placeholder 3"/>
          <p:cNvSpPr>
            <a:spLocks noGrp="1"/>
          </p:cNvSpPr>
          <p:nvPr>
            <p:ph type="sldNum" sz="quarter" idx="5"/>
          </p:nvPr>
        </p:nvSpPr>
        <p:spPr/>
        <p:txBody>
          <a:bodyPr/>
          <a:lstStyle/>
          <a:p>
            <a:fld id="{BD6ABCA0-D818-4B22-A595-96D403FB03D1}" type="slidenum">
              <a:rPr lang="en-US" smtClean="0"/>
              <a:t>1</a:t>
            </a:fld>
            <a:endParaRPr lang="en-US"/>
          </a:p>
        </p:txBody>
      </p:sp>
    </p:spTree>
    <p:extLst>
      <p:ext uri="{BB962C8B-B14F-4D97-AF65-F5344CB8AC3E}">
        <p14:creationId xmlns:p14="http://schemas.microsoft.com/office/powerpoint/2010/main" val="1939897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if it works better just here or both here and below)</a:t>
            </a:r>
          </a:p>
          <a:p>
            <a:r>
              <a:rPr lang="en-US" dirty="0"/>
              <a:t>-&gt; Make it fit</a:t>
            </a:r>
          </a:p>
        </p:txBody>
      </p:sp>
      <p:sp>
        <p:nvSpPr>
          <p:cNvPr id="4" name="Slide Number Placeholder 3"/>
          <p:cNvSpPr>
            <a:spLocks noGrp="1"/>
          </p:cNvSpPr>
          <p:nvPr>
            <p:ph type="sldNum" sz="quarter" idx="5"/>
          </p:nvPr>
        </p:nvSpPr>
        <p:spPr/>
        <p:txBody>
          <a:bodyPr/>
          <a:lstStyle/>
          <a:p>
            <a:fld id="{474BC8CC-1976-415C-A7EF-4764CAD7CAFC}" type="slidenum">
              <a:rPr lang="en-US" smtClean="0"/>
              <a:t>12</a:t>
            </a:fld>
            <a:endParaRPr lang="en-US"/>
          </a:p>
        </p:txBody>
      </p:sp>
    </p:spTree>
    <p:extLst>
      <p:ext uri="{BB962C8B-B14F-4D97-AF65-F5344CB8AC3E}">
        <p14:creationId xmlns:p14="http://schemas.microsoft.com/office/powerpoint/2010/main" val="425494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 on healthcare can include providers, facilities, equipment, medical supply chains, transportation.</a:t>
            </a:r>
          </a:p>
          <a:p>
            <a:r>
              <a:rPr lang="en-US" dirty="0"/>
              <a:t>Here, we are limiting the scope to facilities.</a:t>
            </a:r>
          </a:p>
        </p:txBody>
      </p:sp>
      <p:sp>
        <p:nvSpPr>
          <p:cNvPr id="4" name="Slide Number Placeholder 3"/>
          <p:cNvSpPr>
            <a:spLocks noGrp="1"/>
          </p:cNvSpPr>
          <p:nvPr>
            <p:ph type="sldNum" sz="quarter" idx="5"/>
          </p:nvPr>
        </p:nvSpPr>
        <p:spPr/>
        <p:txBody>
          <a:bodyPr/>
          <a:lstStyle/>
          <a:p>
            <a:fld id="{BD6ABCA0-D818-4B22-A595-96D403FB03D1}" type="slidenum">
              <a:rPr lang="en-US" smtClean="0"/>
              <a:t>13</a:t>
            </a:fld>
            <a:endParaRPr lang="en-US"/>
          </a:p>
        </p:txBody>
      </p:sp>
    </p:spTree>
    <p:extLst>
      <p:ext uri="{BB962C8B-B14F-4D97-AF65-F5344CB8AC3E}">
        <p14:creationId xmlns:p14="http://schemas.microsoft.com/office/powerpoint/2010/main" val="3581170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14</a:t>
            </a:fld>
            <a:endParaRPr lang="en-US"/>
          </a:p>
        </p:txBody>
      </p:sp>
    </p:spTree>
    <p:extLst>
      <p:ext uri="{BB962C8B-B14F-4D97-AF65-F5344CB8AC3E}">
        <p14:creationId xmlns:p14="http://schemas.microsoft.com/office/powerpoint/2010/main" val="3829334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15</a:t>
            </a:fld>
            <a:endParaRPr lang="en-US"/>
          </a:p>
        </p:txBody>
      </p:sp>
    </p:spTree>
    <p:extLst>
      <p:ext uri="{BB962C8B-B14F-4D97-AF65-F5344CB8AC3E}">
        <p14:creationId xmlns:p14="http://schemas.microsoft.com/office/powerpoint/2010/main" val="2907998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16</a:t>
            </a:fld>
            <a:endParaRPr lang="en-US"/>
          </a:p>
        </p:txBody>
      </p:sp>
    </p:spTree>
    <p:extLst>
      <p:ext uri="{BB962C8B-B14F-4D97-AF65-F5344CB8AC3E}">
        <p14:creationId xmlns:p14="http://schemas.microsoft.com/office/powerpoint/2010/main" val="62753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data captured in our dataset comes from</a:t>
            </a:r>
          </a:p>
          <a:p>
            <a:endParaRPr lang="en-US" dirty="0"/>
          </a:p>
          <a:p>
            <a:r>
              <a:rPr lang="en-US" dirty="0"/>
              <a:t>Since then, the ACU has lost access to many regions, since they operate in opposition controlled territories</a:t>
            </a:r>
          </a:p>
        </p:txBody>
      </p:sp>
      <p:sp>
        <p:nvSpPr>
          <p:cNvPr id="4" name="Slide Number Placeholder 3"/>
          <p:cNvSpPr>
            <a:spLocks noGrp="1"/>
          </p:cNvSpPr>
          <p:nvPr>
            <p:ph type="sldNum" sz="quarter" idx="5"/>
          </p:nvPr>
        </p:nvSpPr>
        <p:spPr/>
        <p:txBody>
          <a:bodyPr/>
          <a:lstStyle/>
          <a:p>
            <a:fld id="{BD6ABCA0-D818-4B22-A595-96D403FB03D1}" type="slidenum">
              <a:rPr lang="en-US" smtClean="0"/>
              <a:t>17</a:t>
            </a:fld>
            <a:endParaRPr lang="en-US"/>
          </a:p>
        </p:txBody>
      </p:sp>
    </p:spTree>
    <p:extLst>
      <p:ext uri="{BB962C8B-B14F-4D97-AF65-F5344CB8AC3E}">
        <p14:creationId xmlns:p14="http://schemas.microsoft.com/office/powerpoint/2010/main" val="1725840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18</a:t>
            </a:fld>
            <a:endParaRPr lang="en-US"/>
          </a:p>
        </p:txBody>
      </p:sp>
    </p:spTree>
    <p:extLst>
      <p:ext uri="{BB962C8B-B14F-4D97-AF65-F5344CB8AC3E}">
        <p14:creationId xmlns:p14="http://schemas.microsoft.com/office/powerpoint/2010/main" val="3023207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now (April 2019). Syrian and Russian forces have gained the bulk of lost territory over the last year.</a:t>
            </a:r>
          </a:p>
          <a:p>
            <a:endParaRPr lang="en-US" dirty="0"/>
          </a:p>
          <a:p>
            <a:r>
              <a:rPr lang="en-US" dirty="0"/>
              <a:t>Red: Syrian government and its allies</a:t>
            </a:r>
          </a:p>
          <a:p>
            <a:r>
              <a:rPr lang="en-US" dirty="0"/>
              <a:t>Green: Syrian Opposition and its allies</a:t>
            </a:r>
          </a:p>
          <a:p>
            <a:r>
              <a:rPr lang="en-US" dirty="0"/>
              <a:t>Yellow: Democratic Federation of Norther Syria </a:t>
            </a:r>
          </a:p>
          <a:p>
            <a:endParaRPr lang="en-US" dirty="0"/>
          </a:p>
          <a:p>
            <a:r>
              <a:rPr lang="en-US" dirty="0"/>
              <a:t>-&gt; clarify Turkish situation more recently</a:t>
            </a:r>
          </a:p>
          <a:p>
            <a:r>
              <a:rPr lang="en-US" dirty="0"/>
              <a:t>-&gt; “popular in the media” but </a:t>
            </a:r>
          </a:p>
          <a:p>
            <a:endParaRPr lang="en-US" dirty="0"/>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19</a:t>
            </a:fld>
            <a:endParaRPr lang="en-US"/>
          </a:p>
        </p:txBody>
      </p:sp>
    </p:spTree>
    <p:extLst>
      <p:ext uri="{BB962C8B-B14F-4D97-AF65-F5344CB8AC3E}">
        <p14:creationId xmlns:p14="http://schemas.microsoft.com/office/powerpoint/2010/main" val="2906610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Focus on your dataset.</a:t>
            </a:r>
          </a:p>
          <a:p>
            <a:r>
              <a:rPr lang="en-US" dirty="0"/>
              <a:t>-&gt; say that this is broader dataset</a:t>
            </a:r>
          </a:p>
        </p:txBody>
      </p:sp>
      <p:sp>
        <p:nvSpPr>
          <p:cNvPr id="4" name="Slide Number Placeholder 3"/>
          <p:cNvSpPr>
            <a:spLocks noGrp="1"/>
          </p:cNvSpPr>
          <p:nvPr>
            <p:ph type="sldNum" sz="quarter" idx="5"/>
          </p:nvPr>
        </p:nvSpPr>
        <p:spPr/>
        <p:txBody>
          <a:bodyPr/>
          <a:lstStyle/>
          <a:p>
            <a:fld id="{474BC8CC-1976-415C-A7EF-4764CAD7CAFC}" type="slidenum">
              <a:rPr lang="en-US" smtClean="0"/>
              <a:t>20</a:t>
            </a:fld>
            <a:endParaRPr lang="en-US"/>
          </a:p>
        </p:txBody>
      </p:sp>
    </p:spTree>
    <p:extLst>
      <p:ext uri="{BB962C8B-B14F-4D97-AF65-F5344CB8AC3E}">
        <p14:creationId xmlns:p14="http://schemas.microsoft.com/office/powerpoint/2010/main" val="3450576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of total measles</a:t>
            </a:r>
          </a:p>
          <a:p>
            <a:r>
              <a:rPr lang="en-US" dirty="0"/>
              <a:t>-&gt; relate it to US/north American/Europe outbreaks, small gaps here lead to outbreaks</a:t>
            </a:r>
          </a:p>
        </p:txBody>
      </p:sp>
      <p:sp>
        <p:nvSpPr>
          <p:cNvPr id="4" name="Slide Number Placeholder 3"/>
          <p:cNvSpPr>
            <a:spLocks noGrp="1"/>
          </p:cNvSpPr>
          <p:nvPr>
            <p:ph type="sldNum" sz="quarter" idx="5"/>
          </p:nvPr>
        </p:nvSpPr>
        <p:spPr/>
        <p:txBody>
          <a:bodyPr/>
          <a:lstStyle/>
          <a:p>
            <a:fld id="{474BC8CC-1976-415C-A7EF-4764CAD7CAFC}" type="slidenum">
              <a:rPr lang="en-US" smtClean="0"/>
              <a:t>21</a:t>
            </a:fld>
            <a:endParaRPr lang="en-US"/>
          </a:p>
        </p:txBody>
      </p:sp>
    </p:spTree>
    <p:extLst>
      <p:ext uri="{BB962C8B-B14F-4D97-AF65-F5344CB8AC3E}">
        <p14:creationId xmlns:p14="http://schemas.microsoft.com/office/powerpoint/2010/main" val="94241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grounds for a proxy war between nations</a:t>
            </a:r>
          </a:p>
          <a:p>
            <a:r>
              <a:rPr lang="en-US" dirty="0"/>
              <a:t>With the Syrian people caught in the middle</a:t>
            </a:r>
          </a:p>
          <a:p>
            <a:r>
              <a:rPr lang="en-US" dirty="0"/>
              <a:t>As collateral damage</a:t>
            </a:r>
          </a:p>
          <a:p>
            <a:endParaRPr lang="en-US" dirty="0"/>
          </a:p>
          <a:p>
            <a:r>
              <a:rPr lang="en-US" dirty="0"/>
              <a:t>This is not happening in a vacuum </a:t>
            </a:r>
          </a:p>
          <a:p>
            <a:r>
              <a:rPr lang="en-US" dirty="0"/>
              <a:t>There are consequences for public health in the region</a:t>
            </a:r>
          </a:p>
          <a:p>
            <a:r>
              <a:rPr lang="en-US" dirty="0"/>
              <a:t>Sent me on a search for what I can use my masters to contribute towards?</a:t>
            </a:r>
          </a:p>
        </p:txBody>
      </p:sp>
      <p:sp>
        <p:nvSpPr>
          <p:cNvPr id="4" name="Slide Number Placeholder 3"/>
          <p:cNvSpPr>
            <a:spLocks noGrp="1"/>
          </p:cNvSpPr>
          <p:nvPr>
            <p:ph type="sldNum" sz="quarter" idx="5"/>
          </p:nvPr>
        </p:nvSpPr>
        <p:spPr/>
        <p:txBody>
          <a:bodyPr/>
          <a:lstStyle/>
          <a:p>
            <a:fld id="{BD6ABCA0-D818-4B22-A595-96D403FB03D1}" type="slidenum">
              <a:rPr lang="en-US" smtClean="0"/>
              <a:t>2</a:t>
            </a:fld>
            <a:endParaRPr lang="en-US"/>
          </a:p>
        </p:txBody>
      </p:sp>
    </p:spTree>
    <p:extLst>
      <p:ext uri="{BB962C8B-B14F-4D97-AF65-F5344CB8AC3E}">
        <p14:creationId xmlns:p14="http://schemas.microsoft.com/office/powerpoint/2010/main" val="4202023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what do you want the audience to get from it</a:t>
            </a:r>
          </a:p>
        </p:txBody>
      </p:sp>
      <p:sp>
        <p:nvSpPr>
          <p:cNvPr id="4" name="Slide Number Placeholder 3"/>
          <p:cNvSpPr>
            <a:spLocks noGrp="1"/>
          </p:cNvSpPr>
          <p:nvPr>
            <p:ph type="sldNum" sz="quarter" idx="5"/>
          </p:nvPr>
        </p:nvSpPr>
        <p:spPr/>
        <p:txBody>
          <a:bodyPr/>
          <a:lstStyle/>
          <a:p>
            <a:fld id="{474BC8CC-1976-415C-A7EF-4764CAD7CAFC}" type="slidenum">
              <a:rPr lang="en-US" smtClean="0"/>
              <a:t>22</a:t>
            </a:fld>
            <a:endParaRPr lang="en-US"/>
          </a:p>
        </p:txBody>
      </p:sp>
    </p:spTree>
    <p:extLst>
      <p:ext uri="{BB962C8B-B14F-4D97-AF65-F5344CB8AC3E}">
        <p14:creationId xmlns:p14="http://schemas.microsoft.com/office/powerpoint/2010/main" val="4047340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dot represents a district.</a:t>
            </a:r>
          </a:p>
          <a:p>
            <a:pPr marL="171450" indent="-171450">
              <a:buFont typeface="Arial" panose="020B0604020202020204" pitchFamily="34" charset="0"/>
              <a:buChar char="•"/>
            </a:pPr>
            <a:r>
              <a:rPr lang="en-US" dirty="0"/>
              <a:t>Incidence represents the number of cases per 100,000 people each year.</a:t>
            </a:r>
          </a:p>
          <a:p>
            <a:pPr marL="171450" indent="-171450">
              <a:buFont typeface="Arial" panose="020B0604020202020204" pitchFamily="34" charset="0"/>
              <a:buChar char="•"/>
            </a:pPr>
            <a:r>
              <a:rPr lang="en-US" dirty="0"/>
              <a:t>Before we saw spikes in incidence between governorates, but within governorates there are large differences.</a:t>
            </a:r>
          </a:p>
          <a:p>
            <a:pPr marL="171450" indent="-171450">
              <a:buFont typeface="Arial" panose="020B0604020202020204" pitchFamily="34" charset="0"/>
              <a:buChar char="•"/>
            </a:pPr>
            <a:r>
              <a:rPr lang="en-US" dirty="0"/>
              <a:t>Even though many districts had higher levels of incidence in 2017 than in 2018, the total number of cases was actually higher in 2018 because the outbreaks were in more populated regions.</a:t>
            </a:r>
          </a:p>
          <a:p>
            <a:pPr marL="171450" indent="-171450">
              <a:buFont typeface="Arial" panose="020B0604020202020204" pitchFamily="34" charset="0"/>
              <a:buChar char="•"/>
            </a:pPr>
            <a:r>
              <a:rPr lang="en-US" dirty="0"/>
              <a:t>The bottom chart shows us which districts were most effected, and when: each bar represents the total number of cases in a given year.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-&gt; describe low incidence to high incidence, absolute vs incidence</a:t>
            </a:r>
          </a:p>
          <a:p>
            <a:pPr marL="171450" indent="-171450">
              <a:buFont typeface="Arial" panose="020B0604020202020204" pitchFamily="34" charset="0"/>
              <a:buChar char="•"/>
            </a:pPr>
            <a:r>
              <a:rPr lang="en-US" dirty="0"/>
              <a:t>-&gt; need </a:t>
            </a:r>
            <a:r>
              <a:rPr lang="en-US" dirty="0" err="1"/>
              <a:t>oneliner</a:t>
            </a:r>
            <a:r>
              <a:rPr lang="en-US" dirty="0"/>
              <a:t> on the difference between incidence and absolute cases</a:t>
            </a:r>
          </a:p>
          <a:p>
            <a:pPr marL="171450" indent="-171450">
              <a:buFont typeface="Arial" panose="020B0604020202020204" pitchFamily="34" charset="0"/>
              <a:buChar char="•"/>
            </a:pPr>
            <a:r>
              <a:rPr lang="en-US" dirty="0"/>
              <a:t>-&gt; thing point about children</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23</a:t>
            </a:fld>
            <a:endParaRPr lang="en-US"/>
          </a:p>
        </p:txBody>
      </p:sp>
    </p:spTree>
    <p:extLst>
      <p:ext uri="{BB962C8B-B14F-4D97-AF65-F5344CB8AC3E}">
        <p14:creationId xmlns:p14="http://schemas.microsoft.com/office/powerpoint/2010/main" val="89832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Non-parametric data: not normally distributed.</a:t>
            </a:r>
          </a:p>
          <a:p>
            <a:r>
              <a:rPr lang="en-US" dirty="0"/>
              <a:t>For the Wilcoxon test, a p-value is the probability of getting a test statistic as large or larger assuming both distributions are the same</a:t>
            </a:r>
          </a:p>
          <a:p>
            <a:r>
              <a:rPr lang="en-US" dirty="0"/>
              <a:t>“does not estimate the difference in medians (a common misconception) but rather the median of the difference between a sample from x and a sample from y.”</a:t>
            </a:r>
          </a:p>
        </p:txBody>
      </p:sp>
      <p:sp>
        <p:nvSpPr>
          <p:cNvPr id="4" name="Slide Number Placeholder 3"/>
          <p:cNvSpPr>
            <a:spLocks noGrp="1"/>
          </p:cNvSpPr>
          <p:nvPr>
            <p:ph type="sldNum" sz="quarter" idx="5"/>
          </p:nvPr>
        </p:nvSpPr>
        <p:spPr/>
        <p:txBody>
          <a:bodyPr/>
          <a:lstStyle/>
          <a:p>
            <a:fld id="{474BC8CC-1976-415C-A7EF-4764CAD7CAFC}" type="slidenum">
              <a:rPr lang="en-US" smtClean="0"/>
              <a:t>24</a:t>
            </a:fld>
            <a:endParaRPr lang="en-US"/>
          </a:p>
        </p:txBody>
      </p:sp>
    </p:spTree>
    <p:extLst>
      <p:ext uri="{BB962C8B-B14F-4D97-AF65-F5344CB8AC3E}">
        <p14:creationId xmlns:p14="http://schemas.microsoft.com/office/powerpoint/2010/main" val="2031409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25</a:t>
            </a:fld>
            <a:endParaRPr lang="en-US"/>
          </a:p>
        </p:txBody>
      </p:sp>
    </p:spTree>
    <p:extLst>
      <p:ext uri="{BB962C8B-B14F-4D97-AF65-F5344CB8AC3E}">
        <p14:creationId xmlns:p14="http://schemas.microsoft.com/office/powerpoint/2010/main" val="1106885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26</a:t>
            </a:fld>
            <a:endParaRPr lang="en-US"/>
          </a:p>
        </p:txBody>
      </p:sp>
    </p:spTree>
    <p:extLst>
      <p:ext uri="{BB962C8B-B14F-4D97-AF65-F5344CB8AC3E}">
        <p14:creationId xmlns:p14="http://schemas.microsoft.com/office/powerpoint/2010/main" val="3556523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coming from context of war</a:t>
            </a:r>
          </a:p>
          <a:p>
            <a:r>
              <a:rPr lang="en-US" dirty="0"/>
              <a:t>Areas under government control have, for the most part, retained some access to public health services and surveillance.</a:t>
            </a:r>
          </a:p>
          <a:p>
            <a:r>
              <a:rPr lang="en-US" dirty="0"/>
              <a:t>What’s crazy about this is that this was a grassroots effort by Syrian physicians, that garnered support from international organizations such as the WHO, B&amp;MGF, and even the CDC, and has produced data that, as one study showed, is likely more accurate than estimates from the governmental surveillance efforts.</a:t>
            </a:r>
          </a:p>
          <a:p>
            <a:r>
              <a:rPr lang="en-US" dirty="0"/>
              <a:t>Challenges what is possible to study in conflict, and the very reliability of information in a war torn setting, all that in a conflict that has been plagued by misinformation and propaganda. </a:t>
            </a:r>
          </a:p>
        </p:txBody>
      </p:sp>
      <p:sp>
        <p:nvSpPr>
          <p:cNvPr id="4" name="Slide Number Placeholder 3"/>
          <p:cNvSpPr>
            <a:spLocks noGrp="1"/>
          </p:cNvSpPr>
          <p:nvPr>
            <p:ph type="sldNum" sz="quarter" idx="5"/>
          </p:nvPr>
        </p:nvSpPr>
        <p:spPr/>
        <p:txBody>
          <a:bodyPr/>
          <a:lstStyle/>
          <a:p>
            <a:fld id="{474BC8CC-1976-415C-A7EF-4764CAD7CAFC}" type="slidenum">
              <a:rPr lang="en-US" smtClean="0"/>
              <a:t>27</a:t>
            </a:fld>
            <a:endParaRPr lang="en-US"/>
          </a:p>
        </p:txBody>
      </p:sp>
    </p:spTree>
    <p:extLst>
      <p:ext uri="{BB962C8B-B14F-4D97-AF65-F5344CB8AC3E}">
        <p14:creationId xmlns:p14="http://schemas.microsoft.com/office/powerpoint/2010/main" val="3596530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30</a:t>
            </a:fld>
            <a:endParaRPr lang="en-US"/>
          </a:p>
        </p:txBody>
      </p:sp>
    </p:spTree>
    <p:extLst>
      <p:ext uri="{BB962C8B-B14F-4D97-AF65-F5344CB8AC3E}">
        <p14:creationId xmlns:p14="http://schemas.microsoft.com/office/powerpoint/2010/main" val="1960173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
        <p:nvSpPr>
          <p:cNvPr id="4" name="Slide Number Placeholder 3"/>
          <p:cNvSpPr>
            <a:spLocks noGrp="1"/>
          </p:cNvSpPr>
          <p:nvPr>
            <p:ph type="sldNum" sz="quarter" idx="5"/>
          </p:nvPr>
        </p:nvSpPr>
        <p:spPr/>
        <p:txBody>
          <a:bodyPr/>
          <a:lstStyle/>
          <a:p>
            <a:fld id="{BD6ABCA0-D818-4B22-A595-96D403FB03D1}" type="slidenum">
              <a:rPr lang="en-US" smtClean="0"/>
              <a:t>32</a:t>
            </a:fld>
            <a:endParaRPr lang="en-US"/>
          </a:p>
        </p:txBody>
      </p:sp>
    </p:spTree>
    <p:extLst>
      <p:ext uri="{BB962C8B-B14F-4D97-AF65-F5344CB8AC3E}">
        <p14:creationId xmlns:p14="http://schemas.microsoft.com/office/powerpoint/2010/main" val="3166675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33</a:t>
            </a:fld>
            <a:endParaRPr lang="en-US"/>
          </a:p>
        </p:txBody>
      </p:sp>
    </p:spTree>
    <p:extLst>
      <p:ext uri="{BB962C8B-B14F-4D97-AF65-F5344CB8AC3E}">
        <p14:creationId xmlns:p14="http://schemas.microsoft.com/office/powerpoint/2010/main" val="3076639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34</a:t>
            </a:fld>
            <a:endParaRPr lang="en-US"/>
          </a:p>
        </p:txBody>
      </p:sp>
    </p:spTree>
    <p:extLst>
      <p:ext uri="{BB962C8B-B14F-4D97-AF65-F5344CB8AC3E}">
        <p14:creationId xmlns:p14="http://schemas.microsoft.com/office/powerpoint/2010/main" val="1395676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a:t>
            </a:fld>
            <a:endParaRPr lang="en-US"/>
          </a:p>
        </p:txBody>
      </p:sp>
    </p:spTree>
    <p:extLst>
      <p:ext uri="{BB962C8B-B14F-4D97-AF65-F5344CB8AC3E}">
        <p14:creationId xmlns:p14="http://schemas.microsoft.com/office/powerpoint/2010/main" val="3980083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more about thesis:</a:t>
            </a:r>
          </a:p>
          <a:p>
            <a:pPr marL="171450" indent="-171450">
              <a:buFont typeface="Arial" panose="020B0604020202020204" pitchFamily="34" charset="0"/>
              <a:buChar char="•"/>
            </a:pPr>
            <a:r>
              <a:rPr lang="en-US" dirty="0"/>
              <a:t>What data do you have </a:t>
            </a:r>
          </a:p>
          <a:p>
            <a:pPr marL="171450" indent="-171450">
              <a:buFont typeface="Arial" panose="020B0604020202020204" pitchFamily="34" charset="0"/>
              <a:buChar char="•"/>
            </a:pPr>
            <a:r>
              <a:rPr lang="en-US" dirty="0"/>
              <a:t>What do you plan to do with the data</a:t>
            </a:r>
          </a:p>
          <a:p>
            <a:pPr marL="171450" indent="-171450">
              <a:buFont typeface="Arial" panose="020B0604020202020204" pitchFamily="34" charset="0"/>
              <a:buChar char="•"/>
            </a:pPr>
            <a:r>
              <a:rPr lang="en-US" dirty="0"/>
              <a:t>What are future implications of the data</a:t>
            </a:r>
          </a:p>
          <a:p>
            <a:pPr marL="171450" indent="-171450">
              <a:buFont typeface="Arial" panose="020B0604020202020204" pitchFamily="34" charset="0"/>
              <a:buChar char="•"/>
            </a:pPr>
            <a:r>
              <a:rPr lang="en-US" dirty="0"/>
              <a:t>How future people can benefit </a:t>
            </a:r>
          </a:p>
          <a:p>
            <a:pPr marL="171450" indent="-171450">
              <a:buFont typeface="Arial" panose="020B0604020202020204" pitchFamily="34" charset="0"/>
              <a:buChar char="•"/>
            </a:pPr>
            <a:r>
              <a:rPr lang="en-US" dirty="0"/>
              <a:t>Ended where I should start.</a:t>
            </a:r>
          </a:p>
          <a:p>
            <a:pPr marL="171450" indent="-171450">
              <a:buFont typeface="Arial" panose="020B0604020202020204" pitchFamily="34" charset="0"/>
              <a:buChar char="•"/>
            </a:pPr>
            <a:r>
              <a:rPr lang="en-US" dirty="0"/>
              <a:t>Start with what your ultimate goal is, and what your variables are, tell them why you’re going to all this info</a:t>
            </a:r>
          </a:p>
          <a:p>
            <a:pPr marL="171450" indent="-171450">
              <a:buFont typeface="Arial" panose="020B0604020202020204" pitchFamily="34" charset="0"/>
              <a:buChar char="•"/>
            </a:pPr>
            <a:r>
              <a:rPr lang="en-US" dirty="0"/>
              <a:t>Comparing model against other wars without conflict, comparing baseline to other countries average or to Syria’s baseline</a:t>
            </a:r>
          </a:p>
          <a:p>
            <a:pPr marL="171450" indent="-171450">
              <a:buFont typeface="Arial" panose="020B0604020202020204" pitchFamily="34" charset="0"/>
              <a:buChar char="•"/>
            </a:pPr>
            <a:r>
              <a:rPr lang="en-US" dirty="0"/>
              <a:t>Focus less on limitations, more positive spin: despite limitations, here are our contributions. Unique opportunity.</a:t>
            </a:r>
          </a:p>
          <a:p>
            <a:pPr marL="171450" indent="-171450">
              <a:buFont typeface="Arial" panose="020B0604020202020204" pitchFamily="34" charset="0"/>
              <a:buChar char="•"/>
            </a:pPr>
            <a:endParaRPr lang="en-US" dirty="0"/>
          </a:p>
          <a:p>
            <a:r>
              <a:rPr lang="en-US" sz="1200" kern="1200" dirty="0">
                <a:solidFill>
                  <a:schemeClr val="tx1"/>
                </a:solidFill>
                <a:effectLst/>
                <a:latin typeface="+mn-lt"/>
                <a:ea typeface="+mn-ea"/>
                <a:cs typeface="+mn-cs"/>
              </a:rPr>
              <a:t>A general outline of WIPs (but only if this fits your topic) would be:</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Title slide with your name and your affiliation (JMP)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Acknowledgements slide (at the beginning OR at the end—this should be BRIEF and reasonable. Your kindergarten teacher probably DOES deserve credit, but probably not today)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(Outline of talk)—</a:t>
            </a:r>
            <a:r>
              <a:rPr lang="en-US" sz="1200" b="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if you have an overview that really describes your talk, </a:t>
            </a:r>
            <a:r>
              <a:rPr lang="en-US" sz="1200" b="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a list of the sections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Background—This will be an important part of your talk at this stage. It should lead directly to “e”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Research question or area of interest (if RQ not appropriate)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(Hypotheses)—if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Methods: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Sampling and recruitment</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Variables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Data collection</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Analysis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Preliminary Results—IF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Limitations (what are the weaknesses of the research, particularly those that may have biased the findings)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Timeline and next steps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Lessons learned (for 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years, also optional)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Questions for the audience (optional)</a:t>
            </a:r>
          </a:p>
          <a:p>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35</a:t>
            </a:fld>
            <a:endParaRPr lang="en-US"/>
          </a:p>
        </p:txBody>
      </p:sp>
    </p:spTree>
    <p:extLst>
      <p:ext uri="{BB962C8B-B14F-4D97-AF65-F5344CB8AC3E}">
        <p14:creationId xmlns:p14="http://schemas.microsoft.com/office/powerpoint/2010/main" val="207632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perks of staying in Turkey</a:t>
            </a:r>
          </a:p>
          <a:p>
            <a:endParaRPr lang="en-US" dirty="0"/>
          </a:p>
          <a:p>
            <a:r>
              <a:rPr lang="en-US" dirty="0"/>
              <a:t>Take their </a:t>
            </a:r>
            <a:r>
              <a:rPr lang="en-US" dirty="0" err="1"/>
              <a:t>bbq</a:t>
            </a:r>
            <a:r>
              <a:rPr lang="en-US" dirty="0"/>
              <a:t> very seriously</a:t>
            </a:r>
          </a:p>
          <a:p>
            <a:r>
              <a:rPr lang="en-US" dirty="0"/>
              <a:t>Beautiful views, great food, great company</a:t>
            </a:r>
          </a:p>
        </p:txBody>
      </p:sp>
      <p:sp>
        <p:nvSpPr>
          <p:cNvPr id="4" name="Slide Number Placeholder 3"/>
          <p:cNvSpPr>
            <a:spLocks noGrp="1"/>
          </p:cNvSpPr>
          <p:nvPr>
            <p:ph type="sldNum" sz="quarter" idx="5"/>
          </p:nvPr>
        </p:nvSpPr>
        <p:spPr/>
        <p:txBody>
          <a:bodyPr/>
          <a:lstStyle/>
          <a:p>
            <a:fld id="{BD6ABCA0-D818-4B22-A595-96D403FB03D1}" type="slidenum">
              <a:rPr lang="en-US" smtClean="0"/>
              <a:t>4</a:t>
            </a:fld>
            <a:endParaRPr lang="en-US"/>
          </a:p>
        </p:txBody>
      </p:sp>
    </p:spTree>
    <p:extLst>
      <p:ext uri="{BB962C8B-B14F-4D97-AF65-F5344CB8AC3E}">
        <p14:creationId xmlns:p14="http://schemas.microsoft.com/office/powerpoint/2010/main" val="3813055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familiar scenes: PBL with the ever-present Turkish Tea</a:t>
            </a:r>
          </a:p>
          <a:p>
            <a:endParaRPr lang="en-US" dirty="0"/>
          </a:p>
          <a:p>
            <a:r>
              <a:rPr lang="en-US" dirty="0"/>
              <a:t>Worked with the ACU, which has a branch that operates an infectious disease surveillance program.</a:t>
            </a:r>
          </a:p>
          <a:p>
            <a:r>
              <a:rPr lang="en-US" dirty="0"/>
              <a:t>Started by Syrian physicians escaping scenes such as this:</a:t>
            </a:r>
          </a:p>
        </p:txBody>
      </p:sp>
      <p:sp>
        <p:nvSpPr>
          <p:cNvPr id="4" name="Slide Number Placeholder 3"/>
          <p:cNvSpPr>
            <a:spLocks noGrp="1"/>
          </p:cNvSpPr>
          <p:nvPr>
            <p:ph type="sldNum" sz="quarter" idx="5"/>
          </p:nvPr>
        </p:nvSpPr>
        <p:spPr/>
        <p:txBody>
          <a:bodyPr/>
          <a:lstStyle/>
          <a:p>
            <a:fld id="{BD6ABCA0-D818-4B22-A595-96D403FB03D1}" type="slidenum">
              <a:rPr lang="en-US" smtClean="0"/>
              <a:t>5</a:t>
            </a:fld>
            <a:endParaRPr lang="en-US"/>
          </a:p>
        </p:txBody>
      </p:sp>
    </p:spTree>
    <p:extLst>
      <p:ext uri="{BB962C8B-B14F-4D97-AF65-F5344CB8AC3E}">
        <p14:creationId xmlns:p14="http://schemas.microsoft.com/office/powerpoint/2010/main" val="1248141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we get here?</a:t>
            </a:r>
          </a:p>
        </p:txBody>
      </p:sp>
      <p:sp>
        <p:nvSpPr>
          <p:cNvPr id="4" name="Slide Number Placeholder 3"/>
          <p:cNvSpPr>
            <a:spLocks noGrp="1"/>
          </p:cNvSpPr>
          <p:nvPr>
            <p:ph type="sldNum" sz="quarter" idx="5"/>
          </p:nvPr>
        </p:nvSpPr>
        <p:spPr/>
        <p:txBody>
          <a:bodyPr/>
          <a:lstStyle/>
          <a:p>
            <a:fld id="{BD6ABCA0-D818-4B22-A595-96D403FB03D1}" type="slidenum">
              <a:rPr lang="en-US" smtClean="0"/>
              <a:t>6</a:t>
            </a:fld>
            <a:endParaRPr lang="en-US"/>
          </a:p>
        </p:txBody>
      </p:sp>
    </p:spTree>
    <p:extLst>
      <p:ext uri="{BB962C8B-B14F-4D97-AF65-F5344CB8AC3E}">
        <p14:creationId xmlns:p14="http://schemas.microsoft.com/office/powerpoint/2010/main" val="76162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7</a:t>
            </a:fld>
            <a:endParaRPr lang="en-US"/>
          </a:p>
        </p:txBody>
      </p:sp>
    </p:spTree>
    <p:extLst>
      <p:ext uri="{BB962C8B-B14F-4D97-AF65-F5344CB8AC3E}">
        <p14:creationId xmlns:p14="http://schemas.microsoft.com/office/powerpoint/2010/main" val="2655227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Attacked 14 times in 6 months</a:t>
            </a:r>
          </a:p>
        </p:txBody>
      </p:sp>
      <p:sp>
        <p:nvSpPr>
          <p:cNvPr id="4" name="Slide Number Placeholder 3"/>
          <p:cNvSpPr>
            <a:spLocks noGrp="1"/>
          </p:cNvSpPr>
          <p:nvPr>
            <p:ph type="sldNum" sz="quarter" idx="5"/>
          </p:nvPr>
        </p:nvSpPr>
        <p:spPr/>
        <p:txBody>
          <a:bodyPr/>
          <a:lstStyle/>
          <a:p>
            <a:fld id="{BD6ABCA0-D818-4B22-A595-96D403FB03D1}" type="slidenum">
              <a:rPr lang="en-US" smtClean="0"/>
              <a:t>10</a:t>
            </a:fld>
            <a:endParaRPr lang="en-US"/>
          </a:p>
        </p:txBody>
      </p:sp>
    </p:spTree>
    <p:extLst>
      <p:ext uri="{BB962C8B-B14F-4D97-AF65-F5344CB8AC3E}">
        <p14:creationId xmlns:p14="http://schemas.microsoft.com/office/powerpoint/2010/main" val="4750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rebuild: takes time, costs $$$, lost trust.</a:t>
            </a:r>
          </a:p>
          <a:p>
            <a:r>
              <a:rPr lang="en-US" dirty="0"/>
              <a:t>This is not just a loss of in-patient services, but of basic preventative needs like vaccinations</a:t>
            </a:r>
          </a:p>
        </p:txBody>
      </p:sp>
      <p:sp>
        <p:nvSpPr>
          <p:cNvPr id="4" name="Slide Number Placeholder 3"/>
          <p:cNvSpPr>
            <a:spLocks noGrp="1"/>
          </p:cNvSpPr>
          <p:nvPr>
            <p:ph type="sldNum" sz="quarter" idx="5"/>
          </p:nvPr>
        </p:nvSpPr>
        <p:spPr/>
        <p:txBody>
          <a:bodyPr/>
          <a:lstStyle/>
          <a:p>
            <a:fld id="{BD6ABCA0-D818-4B22-A595-96D403FB03D1}" type="slidenum">
              <a:rPr lang="en-US" smtClean="0"/>
              <a:t>11</a:t>
            </a:fld>
            <a:endParaRPr lang="en-US"/>
          </a:p>
        </p:txBody>
      </p:sp>
    </p:spTree>
    <p:extLst>
      <p:ext uri="{BB962C8B-B14F-4D97-AF65-F5344CB8AC3E}">
        <p14:creationId xmlns:p14="http://schemas.microsoft.com/office/powerpoint/2010/main" val="2107955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881572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076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4321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04080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7197179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98552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32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D574C0-79AF-4769-A763-2A871645487A}" type="datetimeFigureOut">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81042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574C0-79AF-4769-A763-2A871645487A}"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72378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DD574C0-79AF-4769-A763-2A871645487A}" type="datetimeFigureOut">
              <a:rPr lang="en-US" smtClean="0"/>
              <a:t>11/7/2019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194505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5101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D574C0-79AF-4769-A763-2A871645487A}" type="datetimeFigureOut">
              <a:rPr lang="en-US" smtClean="0"/>
              <a:t>11/7/2019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5A39608-CCB3-4314-BB74-0456B9111C77}" type="slidenum">
              <a:rPr lang="en-US" smtClean="0"/>
              <a:t>‹#›</a:t>
            </a:fld>
            <a:endParaRPr lang="en-US"/>
          </a:p>
        </p:txBody>
      </p:sp>
    </p:spTree>
    <p:extLst>
      <p:ext uri="{BB962C8B-B14F-4D97-AF65-F5344CB8AC3E}">
        <p14:creationId xmlns:p14="http://schemas.microsoft.com/office/powerpoint/2010/main" val="1250589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jpg"/></Relationships>
</file>

<file path=ppt/slides/_rels/slide3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jpg"/></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D10D-7040-40E5-8978-120A7A33804A}"/>
              </a:ext>
            </a:extLst>
          </p:cNvPr>
          <p:cNvSpPr>
            <a:spLocks noGrp="1"/>
          </p:cNvSpPr>
          <p:nvPr>
            <p:ph type="ctrTitle"/>
          </p:nvPr>
        </p:nvSpPr>
        <p:spPr>
          <a:xfrm>
            <a:off x="965198" y="2216691"/>
            <a:ext cx="5602383" cy="2521564"/>
          </a:xfrm>
        </p:spPr>
        <p:txBody>
          <a:bodyPr>
            <a:normAutofit/>
          </a:bodyPr>
          <a:lstStyle/>
          <a:p>
            <a:pPr>
              <a:spcBef>
                <a:spcPts val="600"/>
              </a:spcBef>
              <a:spcAft>
                <a:spcPts val="600"/>
              </a:spcAft>
            </a:pPr>
            <a:r>
              <a:rPr lang="en-US" sz="4400" b="1" dirty="0"/>
              <a:t>War</a:t>
            </a:r>
            <a:br>
              <a:rPr lang="en-US" sz="3200" b="1" dirty="0"/>
            </a:br>
            <a:r>
              <a:rPr lang="en-US" sz="3200" b="1" dirty="0"/>
              <a:t> </a:t>
            </a:r>
            <a:r>
              <a:rPr lang="en-US" sz="2400" dirty="0"/>
              <a:t>and</a:t>
            </a:r>
            <a:r>
              <a:rPr lang="en-US" sz="3200" b="1" dirty="0"/>
              <a:t> </a:t>
            </a:r>
            <a:br>
              <a:rPr lang="en-US" sz="3200" b="1" dirty="0"/>
            </a:br>
            <a:r>
              <a:rPr lang="en-US" sz="3200" b="1" dirty="0"/>
              <a:t>its Infectious Implications</a:t>
            </a:r>
            <a:endParaRPr lang="en-US" sz="3200" dirty="0"/>
          </a:p>
        </p:txBody>
      </p:sp>
      <p:sp>
        <p:nvSpPr>
          <p:cNvPr id="3" name="Subtitle 2">
            <a:extLst>
              <a:ext uri="{FF2B5EF4-FFF2-40B4-BE49-F238E27FC236}">
                <a16:creationId xmlns:a16="http://schemas.microsoft.com/office/drawing/2014/main" id="{4A5A7065-4825-4773-B641-64C27EF38C02}"/>
              </a:ext>
            </a:extLst>
          </p:cNvPr>
          <p:cNvSpPr>
            <a:spLocks noGrp="1"/>
          </p:cNvSpPr>
          <p:nvPr>
            <p:ph type="subTitle" idx="1"/>
          </p:nvPr>
        </p:nvSpPr>
        <p:spPr>
          <a:xfrm>
            <a:off x="7612380" y="1658132"/>
            <a:ext cx="3977639" cy="3541734"/>
          </a:xfrm>
        </p:spPr>
        <p:txBody>
          <a:bodyPr anchor="ctr">
            <a:normAutofit lnSpcReduction="10000"/>
          </a:bodyPr>
          <a:lstStyle/>
          <a:p>
            <a:r>
              <a:rPr lang="en-US" sz="2400" b="1" dirty="0">
                <a:solidFill>
                  <a:schemeClr val="tx1"/>
                </a:solidFill>
              </a:rPr>
              <a:t>Infectious Disease Surveillance in the Context of Conflict in Syrian</a:t>
            </a:r>
          </a:p>
          <a:p>
            <a:endParaRPr lang="en-US" dirty="0">
              <a:solidFill>
                <a:schemeClr val="tx1"/>
              </a:solidFill>
            </a:endParaRPr>
          </a:p>
          <a:p>
            <a:r>
              <a:rPr lang="en-US" sz="2400" dirty="0">
                <a:solidFill>
                  <a:schemeClr val="tx1"/>
                </a:solidFill>
              </a:rPr>
              <a:t>Sammy Mehtar</a:t>
            </a:r>
          </a:p>
          <a:p>
            <a:endParaRPr lang="en-US" dirty="0">
              <a:solidFill>
                <a:schemeClr val="tx1"/>
              </a:solidFill>
            </a:endParaRPr>
          </a:p>
          <a:p>
            <a:r>
              <a:rPr lang="en-US" dirty="0">
                <a:solidFill>
                  <a:schemeClr val="tx1"/>
                </a:solidFill>
              </a:rPr>
              <a:t>UC Berkeley – UCSF </a:t>
            </a:r>
          </a:p>
          <a:p>
            <a:pPr>
              <a:spcBef>
                <a:spcPts val="0"/>
              </a:spcBef>
            </a:pPr>
            <a:r>
              <a:rPr lang="en-US" dirty="0">
                <a:solidFill>
                  <a:schemeClr val="tx1"/>
                </a:solidFill>
              </a:rPr>
              <a:t>Joint Medical Program</a:t>
            </a:r>
          </a:p>
        </p:txBody>
      </p:sp>
    </p:spTree>
    <p:extLst>
      <p:ext uri="{BB962C8B-B14F-4D97-AF65-F5344CB8AC3E}">
        <p14:creationId xmlns:p14="http://schemas.microsoft.com/office/powerpoint/2010/main" val="179083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3">
            <a:extLst>
              <a:ext uri="{FF2B5EF4-FFF2-40B4-BE49-F238E27FC236}">
                <a16:creationId xmlns:a16="http://schemas.microsoft.com/office/drawing/2014/main" id="{ADC9BDAF-5D07-45BD-BFFF-E104F1D929A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sp>
        <p:nvSpPr>
          <p:cNvPr id="15" name="Content Placeholder 14">
            <a:extLst>
              <a:ext uri="{FF2B5EF4-FFF2-40B4-BE49-F238E27FC236}">
                <a16:creationId xmlns:a16="http://schemas.microsoft.com/office/drawing/2014/main" id="{38253B3C-D15C-4BAF-A8BE-D9BF36E65371}"/>
              </a:ext>
            </a:extLst>
          </p:cNvPr>
          <p:cNvSpPr>
            <a:spLocks noGrp="1"/>
          </p:cNvSpPr>
          <p:nvPr>
            <p:ph idx="1"/>
          </p:nvPr>
        </p:nvSpPr>
        <p:spPr/>
        <p:txBody>
          <a:bodyPr/>
          <a:lstStyle/>
          <a:p>
            <a:endParaRPr lang="en-US"/>
          </a:p>
        </p:txBody>
      </p:sp>
      <p:pic>
        <p:nvPicPr>
          <p:cNvPr id="18" name="Picture 17">
            <a:extLst>
              <a:ext uri="{FF2B5EF4-FFF2-40B4-BE49-F238E27FC236}">
                <a16:creationId xmlns:a16="http://schemas.microsoft.com/office/drawing/2014/main" id="{314999CA-6125-4840-B156-919EB65165B4}"/>
              </a:ext>
            </a:extLst>
          </p:cNvPr>
          <p:cNvPicPr>
            <a:picLocks noChangeAspect="1"/>
          </p:cNvPicPr>
          <p:nvPr/>
        </p:nvPicPr>
        <p:blipFill rotWithShape="1">
          <a:blip r:embed="rId5"/>
          <a:srcRect l="18300" t="12143"/>
          <a:stretch/>
        </p:blipFill>
        <p:spPr>
          <a:xfrm>
            <a:off x="427216" y="-10886"/>
            <a:ext cx="11337567" cy="6857999"/>
          </a:xfrm>
          <a:prstGeom prst="rect">
            <a:avLst/>
          </a:prstGeom>
        </p:spPr>
      </p:pic>
      <p:sp>
        <p:nvSpPr>
          <p:cNvPr id="20" name="Oval 19">
            <a:extLst>
              <a:ext uri="{FF2B5EF4-FFF2-40B4-BE49-F238E27FC236}">
                <a16:creationId xmlns:a16="http://schemas.microsoft.com/office/drawing/2014/main" id="{34863C41-B1D1-4D78-AA1B-B556FCD60ED7}"/>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DD5313A-5A11-4DB3-9BD7-8444BCF3D418}"/>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51E3DA5-587F-449F-84A9-5EE4FE68085E}"/>
              </a:ext>
            </a:extLst>
          </p:cNvPr>
          <p:cNvSpPr txBox="1"/>
          <p:nvPr/>
        </p:nvSpPr>
        <p:spPr>
          <a:xfrm>
            <a:off x="427216" y="6396335"/>
            <a:ext cx="209550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2/19/2017</a:t>
            </a:r>
          </a:p>
        </p:txBody>
      </p:sp>
      <p:sp>
        <p:nvSpPr>
          <p:cNvPr id="28" name="TextBox 27">
            <a:extLst>
              <a:ext uri="{FF2B5EF4-FFF2-40B4-BE49-F238E27FC236}">
                <a16:creationId xmlns:a16="http://schemas.microsoft.com/office/drawing/2014/main" id="{B16309E9-DBAD-4285-A7E2-7C1F6925EBB2}"/>
              </a:ext>
            </a:extLst>
          </p:cNvPr>
          <p:cNvSpPr txBox="1"/>
          <p:nvPr/>
        </p:nvSpPr>
        <p:spPr>
          <a:xfrm>
            <a:off x="1403601" y="913682"/>
            <a:ext cx="2743419"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t>3 June 2016</a:t>
            </a:r>
          </a:p>
          <a:p>
            <a:r>
              <a:rPr lang="en-US" sz="2400" dirty="0"/>
              <a:t>14 June 2016</a:t>
            </a:r>
          </a:p>
          <a:p>
            <a:r>
              <a:rPr lang="en-US" sz="2400" dirty="0"/>
              <a:t>14 July 2016</a:t>
            </a:r>
          </a:p>
          <a:p>
            <a:r>
              <a:rPr lang="en-US" sz="2400" dirty="0"/>
              <a:t>16 July 2016</a:t>
            </a:r>
          </a:p>
          <a:p>
            <a:r>
              <a:rPr lang="en-US" sz="2400" dirty="0"/>
              <a:t>1 August 2016</a:t>
            </a:r>
          </a:p>
          <a:p>
            <a:r>
              <a:rPr lang="en-US" sz="2400" dirty="0"/>
              <a:t>5 August 2016</a:t>
            </a:r>
          </a:p>
          <a:p>
            <a:r>
              <a:rPr lang="en-US" sz="2400" dirty="0"/>
              <a:t>11 August 2016</a:t>
            </a:r>
          </a:p>
          <a:p>
            <a:r>
              <a:rPr lang="en-US" sz="2400" dirty="0"/>
              <a:t>23 September 2016</a:t>
            </a:r>
          </a:p>
          <a:p>
            <a:r>
              <a:rPr lang="en-US" sz="2400" dirty="0"/>
              <a:t>26 September 2016</a:t>
            </a:r>
          </a:p>
          <a:p>
            <a:r>
              <a:rPr lang="en-US" sz="2400" dirty="0"/>
              <a:t>28 September 2016</a:t>
            </a:r>
          </a:p>
          <a:p>
            <a:r>
              <a:rPr lang="en-US" sz="2400" dirty="0"/>
              <a:t>18 November 2016</a:t>
            </a:r>
          </a:p>
          <a:p>
            <a:r>
              <a:rPr lang="en-US" sz="2400" dirty="0"/>
              <a:t>4 December 2016</a:t>
            </a:r>
          </a:p>
          <a:p>
            <a:r>
              <a:rPr lang="en-US" sz="2400" dirty="0"/>
              <a:t>14 December 2016</a:t>
            </a:r>
          </a:p>
        </p:txBody>
      </p:sp>
    </p:spTree>
    <p:extLst>
      <p:ext uri="{BB962C8B-B14F-4D97-AF65-F5344CB8AC3E}">
        <p14:creationId xmlns:p14="http://schemas.microsoft.com/office/powerpoint/2010/main" val="5699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9A87EDD7-903C-4C48-91CF-7401B4CAF5B9}"/>
              </a:ext>
            </a:extLst>
          </p:cNvPr>
          <p:cNvSpPr txBox="1"/>
          <p:nvPr/>
        </p:nvSpPr>
        <p:spPr>
          <a:xfrm>
            <a:off x="533400" y="6396325"/>
            <a:ext cx="7935686"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According to SAMS: 14 Strikes from June to December 2016</a:t>
            </a:r>
          </a:p>
        </p:txBody>
      </p:sp>
      <p:sp>
        <p:nvSpPr>
          <p:cNvPr id="13" name="Rectangle 12">
            <a:extLst>
              <a:ext uri="{FF2B5EF4-FFF2-40B4-BE49-F238E27FC236}">
                <a16:creationId xmlns:a16="http://schemas.microsoft.com/office/drawing/2014/main" id="{E41F472D-D41D-4194-999B-36919D975C08}"/>
              </a:ext>
            </a:extLst>
          </p:cNvPr>
          <p:cNvSpPr/>
          <p:nvPr/>
        </p:nvSpPr>
        <p:spPr>
          <a:xfrm>
            <a:off x="9227718" y="6134490"/>
            <a:ext cx="3312625" cy="646331"/>
          </a:xfrm>
          <a:prstGeom prst="rect">
            <a:avLst/>
          </a:prstGeom>
        </p:spPr>
        <p:txBody>
          <a:bodyPr wrap="square">
            <a:spAutoFit/>
          </a:bodyPr>
          <a:lstStyle/>
          <a:p>
            <a:r>
              <a:rPr lang="en-US" dirty="0"/>
              <a:t>Courtesy of Union of Medical and Relief Organizations </a:t>
            </a:r>
          </a:p>
        </p:txBody>
      </p:sp>
    </p:spTree>
    <p:extLst>
      <p:ext uri="{BB962C8B-B14F-4D97-AF65-F5344CB8AC3E}">
        <p14:creationId xmlns:p14="http://schemas.microsoft.com/office/powerpoint/2010/main" val="4010014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3"/>
          <a:stretch>
            <a:fillRect/>
          </a:stretch>
        </p:blipFill>
        <p:spPr>
          <a:xfrm>
            <a:off x="1940350" y="312263"/>
            <a:ext cx="8311299" cy="6233474"/>
          </a:xfrm>
          <a:prstGeom prst="rect">
            <a:avLst/>
          </a:prstGeom>
          <a:ln>
            <a:noFill/>
          </a:ln>
          <a:effectLst>
            <a:softEdge rad="112500"/>
          </a:effectLst>
        </p:spPr>
      </p:pic>
    </p:spTree>
    <p:extLst>
      <p:ext uri="{BB962C8B-B14F-4D97-AF65-F5344CB8AC3E}">
        <p14:creationId xmlns:p14="http://schemas.microsoft.com/office/powerpoint/2010/main" val="112739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E41F472D-D41D-4194-999B-36919D975C08}"/>
              </a:ext>
            </a:extLst>
          </p:cNvPr>
          <p:cNvSpPr/>
          <p:nvPr/>
        </p:nvSpPr>
        <p:spPr>
          <a:xfrm>
            <a:off x="9227718" y="6134490"/>
            <a:ext cx="3312625" cy="646331"/>
          </a:xfrm>
          <a:prstGeom prst="rect">
            <a:avLst/>
          </a:prstGeom>
        </p:spPr>
        <p:txBody>
          <a:bodyPr wrap="square">
            <a:spAutoFit/>
          </a:bodyPr>
          <a:lstStyle/>
          <a:p>
            <a:r>
              <a:rPr lang="en-US" dirty="0"/>
              <a:t>Courtesy of Union of Medical and Relief Organizations </a:t>
            </a:r>
          </a:p>
        </p:txBody>
      </p:sp>
      <p:sp>
        <p:nvSpPr>
          <p:cNvPr id="2" name="TextBox 1">
            <a:extLst>
              <a:ext uri="{FF2B5EF4-FFF2-40B4-BE49-F238E27FC236}">
                <a16:creationId xmlns:a16="http://schemas.microsoft.com/office/drawing/2014/main" id="{E369C259-4E0E-4EFE-A23A-C9B3794A2AE5}"/>
              </a:ext>
            </a:extLst>
          </p:cNvPr>
          <p:cNvSpPr txBox="1"/>
          <p:nvPr/>
        </p:nvSpPr>
        <p:spPr>
          <a:xfrm>
            <a:off x="0" y="0"/>
            <a:ext cx="12191980" cy="8094524"/>
          </a:xfrm>
          <a:prstGeom prst="rect">
            <a:avLst/>
          </a:prstGeom>
          <a:solidFill>
            <a:srgbClr val="586368">
              <a:alpha val="54902"/>
            </a:srgbClr>
          </a:solidFill>
        </p:spPr>
        <p:txBody>
          <a:bodyPr wrap="square" numCol="2" rtlCol="0">
            <a:spAutoFit/>
          </a:bodyPr>
          <a:lstStyle/>
          <a:p>
            <a:pPr>
              <a:spcAft>
                <a:spcPts val="1200"/>
              </a:spcAft>
            </a:pPr>
            <a:endParaRPr lang="en-US" sz="3200" b="1" dirty="0">
              <a:solidFill>
                <a:schemeClr val="bg1"/>
              </a:solidFill>
              <a:latin typeface="Adobe Devanagari" panose="02040503050201020203" pitchFamily="18" charset="0"/>
              <a:cs typeface="Adobe Devanagari" panose="02040503050201020203" pitchFamily="18" charset="0"/>
            </a:endParaRPr>
          </a:p>
          <a:p>
            <a:pPr algn="ctr">
              <a:spcAft>
                <a:spcPts val="1200"/>
              </a:spcAft>
            </a:pPr>
            <a:r>
              <a:rPr lang="en-US" sz="3200" b="1" dirty="0">
                <a:solidFill>
                  <a:schemeClr val="bg1"/>
                </a:solidFill>
                <a:latin typeface="Adobe Devanagari" panose="02040503050201020203" pitchFamily="18" charset="0"/>
                <a:cs typeface="Adobe Devanagari" panose="02040503050201020203" pitchFamily="18" charset="0"/>
              </a:rPr>
              <a:t>From Physicians for Human Rights:</a:t>
            </a:r>
          </a:p>
          <a:p>
            <a:pPr algn="ctr">
              <a:spcAft>
                <a:spcPts val="1200"/>
              </a:spcAft>
            </a:pPr>
            <a:endParaRPr lang="en-US" sz="3200" b="1" dirty="0">
              <a:solidFill>
                <a:schemeClr val="bg1"/>
              </a:solidFill>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v"/>
            </a:pPr>
            <a:r>
              <a:rPr lang="en-US" sz="3200" b="1" dirty="0">
                <a:solidFill>
                  <a:schemeClr val="bg1"/>
                </a:solidFill>
                <a:latin typeface="Adobe Devanagari" panose="02040503050201020203" pitchFamily="18" charset="0"/>
                <a:cs typeface="Adobe Devanagari" panose="02040503050201020203" pitchFamily="18" charset="0"/>
              </a:rPr>
              <a:t>Number of verified attacks: 550</a:t>
            </a:r>
          </a:p>
          <a:p>
            <a:pPr marL="457200" indent="-457200">
              <a:buFont typeface="Wingdings" panose="05000000000000000000" pitchFamily="2" charset="2"/>
              <a:buChar char="v"/>
            </a:pPr>
            <a:r>
              <a:rPr lang="en-US" sz="3200" b="1" dirty="0">
                <a:solidFill>
                  <a:schemeClr val="bg1"/>
                </a:solidFill>
                <a:latin typeface="Adobe Devanagari" panose="02040503050201020203" pitchFamily="18" charset="0"/>
                <a:cs typeface="Adobe Devanagari" panose="02040503050201020203" pitchFamily="18" charset="0"/>
              </a:rPr>
              <a:t>Number of facilities targeted: 348</a:t>
            </a:r>
          </a:p>
          <a:p>
            <a:pPr marL="457200" indent="-457200">
              <a:buFont typeface="Wingdings" panose="05000000000000000000" pitchFamily="2" charset="2"/>
              <a:buChar char="v"/>
            </a:pPr>
            <a:r>
              <a:rPr lang="en-US" sz="3200" b="1" dirty="0">
                <a:solidFill>
                  <a:schemeClr val="bg1"/>
                </a:solidFill>
                <a:latin typeface="Adobe Devanagari" panose="02040503050201020203" pitchFamily="18" charset="0"/>
                <a:cs typeface="Adobe Devanagari" panose="02040503050201020203" pitchFamily="18" charset="0"/>
              </a:rPr>
              <a:t>Health-workers killed: 891</a:t>
            </a:r>
          </a:p>
          <a:p>
            <a:pPr marL="914400" lvl="1" indent="-457200">
              <a:buFont typeface="Wingdings" panose="05000000000000000000" pitchFamily="2" charset="2"/>
              <a:buChar char="§"/>
            </a:pPr>
            <a:r>
              <a:rPr lang="en-US" sz="3200" b="1" dirty="0">
                <a:solidFill>
                  <a:schemeClr val="bg1"/>
                </a:solidFill>
                <a:latin typeface="Adobe Devanagari" panose="02040503050201020203" pitchFamily="18" charset="0"/>
                <a:cs typeface="Adobe Devanagari" panose="02040503050201020203" pitchFamily="18" charset="0"/>
              </a:rPr>
              <a:t>32% doctors</a:t>
            </a:r>
          </a:p>
          <a:p>
            <a:pPr marL="914400" lvl="1" indent="-457200">
              <a:buFont typeface="Wingdings" panose="05000000000000000000" pitchFamily="2" charset="2"/>
              <a:buChar char="§"/>
            </a:pPr>
            <a:r>
              <a:rPr lang="en-US" sz="3200" b="1" dirty="0">
                <a:solidFill>
                  <a:schemeClr val="bg1"/>
                </a:solidFill>
                <a:latin typeface="Adobe Devanagari" panose="02040503050201020203" pitchFamily="18" charset="0"/>
                <a:cs typeface="Adobe Devanagari" panose="02040503050201020203" pitchFamily="18" charset="0"/>
              </a:rPr>
              <a:t>23% nurses</a:t>
            </a:r>
          </a:p>
          <a:p>
            <a:pPr marL="914400" lvl="1" indent="-457200">
              <a:buFont typeface="Wingdings" panose="05000000000000000000" pitchFamily="2" charset="2"/>
              <a:buChar char="§"/>
            </a:pPr>
            <a:r>
              <a:rPr lang="en-US" sz="3200" b="1" dirty="0">
                <a:solidFill>
                  <a:schemeClr val="bg1"/>
                </a:solidFill>
                <a:latin typeface="Adobe Devanagari" panose="02040503050201020203" pitchFamily="18" charset="0"/>
                <a:cs typeface="Adobe Devanagari" panose="02040503050201020203" pitchFamily="18" charset="0"/>
              </a:rPr>
              <a:t>19% medics</a:t>
            </a:r>
          </a:p>
          <a:p>
            <a:pPr marL="914400" lvl="1" indent="-457200">
              <a:spcAft>
                <a:spcPts val="1200"/>
              </a:spcAft>
              <a:buFont typeface="Wingdings" panose="05000000000000000000" pitchFamily="2" charset="2"/>
              <a:buChar char="§"/>
            </a:pPr>
            <a:r>
              <a:rPr lang="en-US" sz="3200" b="1" dirty="0">
                <a:solidFill>
                  <a:schemeClr val="bg1"/>
                </a:solidFill>
                <a:latin typeface="Adobe Devanagari" panose="02040503050201020203" pitchFamily="18" charset="0"/>
                <a:cs typeface="Adobe Devanagari" panose="02040503050201020203" pitchFamily="18" charset="0"/>
              </a:rPr>
              <a:t>9% medical students, dentists, pharmacists, and veterinarians.</a:t>
            </a:r>
          </a:p>
          <a:p>
            <a:pPr marL="457200" indent="-457200">
              <a:buFont typeface="Wingdings" panose="05000000000000000000" pitchFamily="2" charset="2"/>
              <a:buChar char="Ø"/>
            </a:pPr>
            <a:endParaRPr lang="en-US" sz="3200" b="1" dirty="0">
              <a:solidFill>
                <a:schemeClr val="bg1"/>
              </a:solidFill>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Ø"/>
            </a:pPr>
            <a:endParaRPr lang="en-US" sz="3200" b="1" dirty="0">
              <a:solidFill>
                <a:schemeClr val="bg1"/>
              </a:solidFill>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Ø"/>
            </a:pPr>
            <a:endParaRPr lang="en-US" sz="3200" b="1" dirty="0">
              <a:solidFill>
                <a:schemeClr val="bg1"/>
              </a:solidFill>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Ø"/>
            </a:pPr>
            <a:endParaRPr lang="en-US" sz="3200" b="1" dirty="0">
              <a:solidFill>
                <a:schemeClr val="bg1"/>
              </a:solidFill>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Ø"/>
            </a:pPr>
            <a:endParaRPr lang="en-US" sz="3200" b="1" dirty="0">
              <a:solidFill>
                <a:schemeClr val="bg1"/>
              </a:solidFill>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Ø"/>
            </a:pPr>
            <a:endParaRPr lang="en-US" sz="3200" b="1" dirty="0">
              <a:solidFill>
                <a:schemeClr val="bg1"/>
              </a:solidFill>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Ø"/>
            </a:pPr>
            <a:endParaRPr lang="en-US" sz="3200" b="1" dirty="0">
              <a:solidFill>
                <a:schemeClr val="bg1"/>
              </a:solidFill>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Ø"/>
            </a:pPr>
            <a:endParaRPr lang="en-US" sz="3200" b="1" dirty="0">
              <a:solidFill>
                <a:schemeClr val="bg1"/>
              </a:solidFill>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v"/>
            </a:pPr>
            <a:r>
              <a:rPr lang="en-US" sz="3200" b="1" dirty="0">
                <a:solidFill>
                  <a:schemeClr val="bg1"/>
                </a:solidFill>
                <a:latin typeface="Adobe Devanagari" panose="02040503050201020203" pitchFamily="18" charset="0"/>
                <a:cs typeface="Adobe Devanagari" panose="02040503050201020203" pitchFamily="18" charset="0"/>
              </a:rPr>
              <a:t>Causes of Fatalities:</a:t>
            </a:r>
          </a:p>
          <a:p>
            <a:pPr marL="914400" lvl="1" indent="-457200">
              <a:buFont typeface="Wingdings" panose="05000000000000000000" pitchFamily="2" charset="2"/>
              <a:buChar char="§"/>
            </a:pPr>
            <a:r>
              <a:rPr lang="en-US" sz="3200" b="1" dirty="0">
                <a:solidFill>
                  <a:schemeClr val="bg1"/>
                </a:solidFill>
                <a:latin typeface="Adobe Devanagari" panose="02040503050201020203" pitchFamily="18" charset="0"/>
                <a:cs typeface="Adobe Devanagari" panose="02040503050201020203" pitchFamily="18" charset="0"/>
              </a:rPr>
              <a:t>Shelling and bombing: 54%</a:t>
            </a:r>
          </a:p>
          <a:p>
            <a:pPr marL="914400" lvl="1" indent="-457200">
              <a:buFont typeface="Wingdings" panose="05000000000000000000" pitchFamily="2" charset="2"/>
              <a:buChar char="§"/>
            </a:pPr>
            <a:r>
              <a:rPr lang="en-US" sz="3200" b="1" dirty="0">
                <a:solidFill>
                  <a:schemeClr val="bg1"/>
                </a:solidFill>
                <a:latin typeface="Adobe Devanagari" panose="02040503050201020203" pitchFamily="18" charset="0"/>
                <a:cs typeface="Adobe Devanagari" panose="02040503050201020203" pitchFamily="18" charset="0"/>
              </a:rPr>
              <a:t>Small arms fire: 21%</a:t>
            </a:r>
          </a:p>
          <a:p>
            <a:pPr marL="914400" lvl="1" indent="-457200">
              <a:buFont typeface="Wingdings" panose="05000000000000000000" pitchFamily="2" charset="2"/>
              <a:buChar char="§"/>
            </a:pPr>
            <a:r>
              <a:rPr lang="en-US" sz="3200" b="1" dirty="0">
                <a:solidFill>
                  <a:schemeClr val="bg1"/>
                </a:solidFill>
                <a:latin typeface="Adobe Devanagari" panose="02040503050201020203" pitchFamily="18" charset="0"/>
                <a:cs typeface="Adobe Devanagari" panose="02040503050201020203" pitchFamily="18" charset="0"/>
              </a:rPr>
              <a:t>Torture: 13%</a:t>
            </a:r>
          </a:p>
          <a:p>
            <a:pPr marL="914400" lvl="1" indent="-457200">
              <a:spcAft>
                <a:spcPts val="1200"/>
              </a:spcAft>
              <a:buFont typeface="Wingdings" panose="05000000000000000000" pitchFamily="2" charset="2"/>
              <a:buChar char="§"/>
            </a:pPr>
            <a:r>
              <a:rPr lang="en-US" sz="3200" b="1" dirty="0">
                <a:solidFill>
                  <a:schemeClr val="bg1"/>
                </a:solidFill>
                <a:latin typeface="Adobe Devanagari" panose="02040503050201020203" pitchFamily="18" charset="0"/>
                <a:cs typeface="Adobe Devanagari" panose="02040503050201020203" pitchFamily="18" charset="0"/>
              </a:rPr>
              <a:t>Execution: 7%</a:t>
            </a:r>
          </a:p>
          <a:p>
            <a:pPr marL="914400" lvl="1" indent="-457200">
              <a:spcAft>
                <a:spcPts val="1200"/>
              </a:spcAft>
              <a:buFont typeface="Wingdings" panose="05000000000000000000" pitchFamily="2" charset="2"/>
              <a:buChar char="§"/>
            </a:pPr>
            <a:endParaRPr lang="en-US" sz="3200" b="1"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4200396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E41F472D-D41D-4194-999B-36919D975C08}"/>
              </a:ext>
            </a:extLst>
          </p:cNvPr>
          <p:cNvSpPr/>
          <p:nvPr/>
        </p:nvSpPr>
        <p:spPr>
          <a:xfrm>
            <a:off x="9227718" y="6134490"/>
            <a:ext cx="3312625" cy="646331"/>
          </a:xfrm>
          <a:prstGeom prst="rect">
            <a:avLst/>
          </a:prstGeom>
        </p:spPr>
        <p:txBody>
          <a:bodyPr wrap="square">
            <a:spAutoFit/>
          </a:bodyPr>
          <a:lstStyle/>
          <a:p>
            <a:r>
              <a:rPr lang="en-US" dirty="0"/>
              <a:t>Courtesy of Union of Medical and Relief Organizations </a:t>
            </a:r>
          </a:p>
        </p:txBody>
      </p:sp>
      <p:sp>
        <p:nvSpPr>
          <p:cNvPr id="2" name="TextBox 1">
            <a:extLst>
              <a:ext uri="{FF2B5EF4-FFF2-40B4-BE49-F238E27FC236}">
                <a16:creationId xmlns:a16="http://schemas.microsoft.com/office/drawing/2014/main" id="{E369C259-4E0E-4EFE-A23A-C9B3794A2AE5}"/>
              </a:ext>
            </a:extLst>
          </p:cNvPr>
          <p:cNvSpPr txBox="1"/>
          <p:nvPr/>
        </p:nvSpPr>
        <p:spPr>
          <a:xfrm>
            <a:off x="0" y="0"/>
            <a:ext cx="12191980" cy="7663636"/>
          </a:xfrm>
          <a:prstGeom prst="rect">
            <a:avLst/>
          </a:prstGeom>
          <a:solidFill>
            <a:srgbClr val="586368">
              <a:alpha val="54902"/>
            </a:srgbClr>
          </a:solidFill>
        </p:spPr>
        <p:txBody>
          <a:bodyPr wrap="square" rtlCol="0">
            <a:spAutoFit/>
          </a:bodyPr>
          <a:lstStyle/>
          <a:p>
            <a:pPr algn="ctr">
              <a:spcAft>
                <a:spcPts val="1200"/>
              </a:spcAft>
            </a:pPr>
            <a:endParaRPr lang="en-US" sz="6600" b="1" dirty="0">
              <a:solidFill>
                <a:schemeClr val="bg1"/>
              </a:solidFill>
              <a:latin typeface="Adobe Devanagari" panose="02040503050201020203" pitchFamily="18" charset="0"/>
              <a:cs typeface="Adobe Devanagari" panose="02040503050201020203" pitchFamily="18" charset="0"/>
            </a:endParaRPr>
          </a:p>
          <a:p>
            <a:pPr algn="ctr">
              <a:spcAft>
                <a:spcPts val="1200"/>
              </a:spcAft>
            </a:pPr>
            <a:r>
              <a:rPr lang="en-US" sz="6600" b="1" dirty="0">
                <a:solidFill>
                  <a:schemeClr val="bg1"/>
                </a:solidFill>
                <a:latin typeface="Adobe Devanagari" panose="02040503050201020203" pitchFamily="18" charset="0"/>
                <a:cs typeface="Adobe Devanagari" panose="02040503050201020203" pitchFamily="18" charset="0"/>
              </a:rPr>
              <a:t>How has targeting healthcare in the Syrian conflict impacted infectious disease trends in northern Syria between 2015-2018?</a:t>
            </a:r>
          </a:p>
          <a:p>
            <a:pPr algn="ctr">
              <a:spcAft>
                <a:spcPts val="1200"/>
              </a:spcAft>
            </a:pPr>
            <a:endParaRPr lang="en-US" sz="6600" b="1" dirty="0">
              <a:solidFill>
                <a:schemeClr val="bg1"/>
              </a:solidFill>
              <a:latin typeface="Adobe Devanagari" panose="02040503050201020203" pitchFamily="18" charset="0"/>
              <a:cs typeface="Adobe Devanagari" panose="02040503050201020203" pitchFamily="18" charset="0"/>
            </a:endParaRPr>
          </a:p>
          <a:p>
            <a:pPr algn="ctr">
              <a:spcAft>
                <a:spcPts val="1200"/>
              </a:spcAft>
            </a:pPr>
            <a:endParaRPr lang="en-US" sz="6600" b="1"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210167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E34346-BFA7-41EA-AF29-4C293C90A540}"/>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8" name="TextBox 7">
            <a:extLst>
              <a:ext uri="{FF2B5EF4-FFF2-40B4-BE49-F238E27FC236}">
                <a16:creationId xmlns:a16="http://schemas.microsoft.com/office/drawing/2014/main" id="{625C3876-1624-49F9-B7DF-26E3090842F3}"/>
              </a:ext>
            </a:extLst>
          </p:cNvPr>
          <p:cNvSpPr txBox="1"/>
          <p:nvPr/>
        </p:nvSpPr>
        <p:spPr>
          <a:xfrm>
            <a:off x="413715" y="6396335"/>
            <a:ext cx="8822871"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Training at the Assistance Coordination Unit (ACU), Gaziantep, Turkey</a:t>
            </a:r>
          </a:p>
        </p:txBody>
      </p:sp>
      <p:pic>
        <p:nvPicPr>
          <p:cNvPr id="3" name="Picture 2">
            <a:extLst>
              <a:ext uri="{FF2B5EF4-FFF2-40B4-BE49-F238E27FC236}">
                <a16:creationId xmlns:a16="http://schemas.microsoft.com/office/drawing/2014/main" id="{E4BCC60E-3568-406C-A0D3-390D5305C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216" y="0"/>
            <a:ext cx="5395764" cy="1011706"/>
          </a:xfrm>
          <a:prstGeom prst="rect">
            <a:avLst/>
          </a:prstGeom>
        </p:spPr>
      </p:pic>
    </p:spTree>
    <p:extLst>
      <p:ext uri="{BB962C8B-B14F-4D97-AF65-F5344CB8AC3E}">
        <p14:creationId xmlns:p14="http://schemas.microsoft.com/office/powerpoint/2010/main" val="424356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graphicFrame>
        <p:nvGraphicFramePr>
          <p:cNvPr id="7" name="Diagram 6">
            <a:extLst>
              <a:ext uri="{FF2B5EF4-FFF2-40B4-BE49-F238E27FC236}">
                <a16:creationId xmlns:a16="http://schemas.microsoft.com/office/drawing/2014/main" id="{76FFF9D7-4306-4302-9B5E-61BC0E44FAC4}"/>
              </a:ext>
            </a:extLst>
          </p:cNvPr>
          <p:cNvGraphicFramePr/>
          <p:nvPr>
            <p:extLst>
              <p:ext uri="{D42A27DB-BD31-4B8C-83A1-F6EECF244321}">
                <p14:modId xmlns:p14="http://schemas.microsoft.com/office/powerpoint/2010/main" val="146390296"/>
              </p:ext>
            </p:extLst>
          </p:nvPr>
        </p:nvGraphicFramePr>
        <p:xfrm>
          <a:off x="1633530" y="221673"/>
          <a:ext cx="8288401" cy="6409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B67259CD-24A4-43ED-862F-AEBF5C5C9BE1}"/>
              </a:ext>
            </a:extLst>
          </p:cNvPr>
          <p:cNvPicPr>
            <a:picLocks noChangeAspect="1"/>
          </p:cNvPicPr>
          <p:nvPr/>
        </p:nvPicPr>
        <p:blipFill rotWithShape="1">
          <a:blip r:embed="rId8">
            <a:extLst>
              <a:ext uri="{28A0092B-C50C-407E-A947-70E740481C1C}">
                <a14:useLocalDpi xmlns:a14="http://schemas.microsoft.com/office/drawing/2010/main" val="0"/>
              </a:ext>
            </a:extLst>
          </a:blip>
          <a:srcRect l="462" t="3276" r="64798" b="3437"/>
          <a:stretch/>
        </p:blipFill>
        <p:spPr>
          <a:xfrm>
            <a:off x="5244192" y="1214114"/>
            <a:ext cx="1067076" cy="537274"/>
          </a:xfrm>
          <a:prstGeom prst="rect">
            <a:avLst/>
          </a:prstGeom>
        </p:spPr>
      </p:pic>
    </p:spTree>
    <p:extLst>
      <p:ext uri="{BB962C8B-B14F-4D97-AF65-F5344CB8AC3E}">
        <p14:creationId xmlns:p14="http://schemas.microsoft.com/office/powerpoint/2010/main" val="194990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9977550-530C-4940-B626-13C99F90603A}"/>
              </a:ext>
            </a:extLst>
          </p:cNvPr>
          <p:cNvPicPr>
            <a:picLocks noGrp="1" noChangeAspect="1"/>
          </p:cNvPicPr>
          <p:nvPr>
            <p:ph idx="1"/>
          </p:nvPr>
        </p:nvPicPr>
        <p:blipFill rotWithShape="1">
          <a:blip r:embed="rId3"/>
          <a:srcRect l="6384" t="11190" r="12411"/>
          <a:stretch/>
        </p:blipFill>
        <p:spPr>
          <a:xfrm>
            <a:off x="400490" y="1"/>
            <a:ext cx="11148081" cy="6858000"/>
          </a:xfrm>
          <a:prstGeom prst="rect">
            <a:avLst/>
          </a:prstGeom>
        </p:spPr>
      </p:pic>
      <p:sp>
        <p:nvSpPr>
          <p:cNvPr id="3" name="TextBox 2">
            <a:extLst>
              <a:ext uri="{FF2B5EF4-FFF2-40B4-BE49-F238E27FC236}">
                <a16:creationId xmlns:a16="http://schemas.microsoft.com/office/drawing/2014/main" id="{CF8221EE-8A59-48B9-8939-82DD6D07680B}"/>
              </a:ext>
            </a:extLst>
          </p:cNvPr>
          <p:cNvSpPr txBox="1"/>
          <p:nvPr/>
        </p:nvSpPr>
        <p:spPr>
          <a:xfrm>
            <a:off x="4343400" y="2644170"/>
            <a:ext cx="936172" cy="1569660"/>
          </a:xfrm>
          <a:prstGeom prst="rect">
            <a:avLst/>
          </a:prstGeom>
          <a:noFill/>
        </p:spPr>
        <p:txBody>
          <a:bodyPr wrap="square" rtlCol="0">
            <a:spAutoFit/>
          </a:bodyPr>
          <a:lstStyle/>
          <a:p>
            <a:r>
              <a:rPr lang="en-US" sz="9600" b="1" dirty="0">
                <a:solidFill>
                  <a:srgbClr val="FF0000"/>
                </a:solidFill>
              </a:rPr>
              <a:t>x</a:t>
            </a:r>
          </a:p>
        </p:txBody>
      </p:sp>
      <p:sp>
        <p:nvSpPr>
          <p:cNvPr id="8" name="TextBox 7">
            <a:extLst>
              <a:ext uri="{FF2B5EF4-FFF2-40B4-BE49-F238E27FC236}">
                <a16:creationId xmlns:a16="http://schemas.microsoft.com/office/drawing/2014/main" id="{D345F891-0D98-4110-858D-9ED85D933193}"/>
              </a:ext>
            </a:extLst>
          </p:cNvPr>
          <p:cNvSpPr txBox="1"/>
          <p:nvPr/>
        </p:nvSpPr>
        <p:spPr>
          <a:xfrm>
            <a:off x="1676400" y="4815870"/>
            <a:ext cx="936172" cy="1569660"/>
          </a:xfrm>
          <a:prstGeom prst="rect">
            <a:avLst/>
          </a:prstGeom>
          <a:noFill/>
        </p:spPr>
        <p:txBody>
          <a:bodyPr wrap="square" rtlCol="0">
            <a:spAutoFit/>
          </a:bodyPr>
          <a:lstStyle/>
          <a:p>
            <a:r>
              <a:rPr lang="en-US" sz="9600" b="1" dirty="0">
                <a:solidFill>
                  <a:srgbClr val="FF0000"/>
                </a:solidFill>
              </a:rPr>
              <a:t>x</a:t>
            </a:r>
          </a:p>
        </p:txBody>
      </p:sp>
      <p:sp>
        <p:nvSpPr>
          <p:cNvPr id="9" name="TextBox 8">
            <a:extLst>
              <a:ext uri="{FF2B5EF4-FFF2-40B4-BE49-F238E27FC236}">
                <a16:creationId xmlns:a16="http://schemas.microsoft.com/office/drawing/2014/main" id="{BD6BCAD2-50E7-45CA-9604-CBA0758FEDCB}"/>
              </a:ext>
            </a:extLst>
          </p:cNvPr>
          <p:cNvSpPr txBox="1"/>
          <p:nvPr/>
        </p:nvSpPr>
        <p:spPr>
          <a:xfrm>
            <a:off x="3276600" y="2099885"/>
            <a:ext cx="936172" cy="1569660"/>
          </a:xfrm>
          <a:prstGeom prst="rect">
            <a:avLst/>
          </a:prstGeom>
          <a:noFill/>
        </p:spPr>
        <p:txBody>
          <a:bodyPr wrap="square" rtlCol="0">
            <a:spAutoFit/>
          </a:bodyPr>
          <a:lstStyle/>
          <a:p>
            <a:r>
              <a:rPr lang="en-US" sz="9600" b="1" dirty="0">
                <a:solidFill>
                  <a:srgbClr val="FF0000"/>
                </a:solidFill>
              </a:rPr>
              <a:t>x</a:t>
            </a:r>
          </a:p>
        </p:txBody>
      </p:sp>
      <p:sp>
        <p:nvSpPr>
          <p:cNvPr id="10" name="TextBox 9">
            <a:extLst>
              <a:ext uri="{FF2B5EF4-FFF2-40B4-BE49-F238E27FC236}">
                <a16:creationId xmlns:a16="http://schemas.microsoft.com/office/drawing/2014/main" id="{7906D90C-CBE2-48F8-9D32-030888F3D58B}"/>
              </a:ext>
            </a:extLst>
          </p:cNvPr>
          <p:cNvSpPr txBox="1"/>
          <p:nvPr/>
        </p:nvSpPr>
        <p:spPr>
          <a:xfrm>
            <a:off x="3573780" y="621605"/>
            <a:ext cx="936172" cy="1569660"/>
          </a:xfrm>
          <a:prstGeom prst="rect">
            <a:avLst/>
          </a:prstGeom>
          <a:noFill/>
        </p:spPr>
        <p:txBody>
          <a:bodyPr wrap="square" rtlCol="0">
            <a:spAutoFit/>
          </a:bodyPr>
          <a:lstStyle/>
          <a:p>
            <a:r>
              <a:rPr lang="en-US" sz="9600" b="1" dirty="0">
                <a:solidFill>
                  <a:srgbClr val="FF0000"/>
                </a:solidFill>
              </a:rPr>
              <a:t>x</a:t>
            </a:r>
          </a:p>
        </p:txBody>
      </p:sp>
      <p:sp>
        <p:nvSpPr>
          <p:cNvPr id="2" name="TextBox 1">
            <a:extLst>
              <a:ext uri="{FF2B5EF4-FFF2-40B4-BE49-F238E27FC236}">
                <a16:creationId xmlns:a16="http://schemas.microsoft.com/office/drawing/2014/main" id="{C5E4E9C2-E071-481B-9A9A-5C685F19A487}"/>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Maximum Extent </a:t>
            </a:r>
          </a:p>
        </p:txBody>
      </p:sp>
    </p:spTree>
    <p:extLst>
      <p:ext uri="{BB962C8B-B14F-4D97-AF65-F5344CB8AC3E}">
        <p14:creationId xmlns:p14="http://schemas.microsoft.com/office/powerpoint/2010/main" val="180678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AC5807-46B4-4392-AB87-396128B95CB8}"/>
              </a:ext>
            </a:extLst>
          </p:cNvPr>
          <p:cNvPicPr>
            <a:picLocks noGrp="1" noChangeAspect="1"/>
          </p:cNvPicPr>
          <p:nvPr>
            <p:ph idx="4294967295"/>
          </p:nvPr>
        </p:nvPicPr>
        <p:blipFill rotWithShape="1">
          <a:blip r:embed="rId3"/>
          <a:srcRect l="1181" t="17552" r="4095" b="29719"/>
          <a:stretch/>
        </p:blipFill>
        <p:spPr>
          <a:xfrm>
            <a:off x="1926686" y="0"/>
            <a:ext cx="8747241" cy="6858000"/>
          </a:xfrm>
          <a:prstGeom prst="rect">
            <a:avLst/>
          </a:prstGeom>
        </p:spPr>
      </p:pic>
      <p:sp>
        <p:nvSpPr>
          <p:cNvPr id="18" name="TextBox 17">
            <a:extLst>
              <a:ext uri="{FF2B5EF4-FFF2-40B4-BE49-F238E27FC236}">
                <a16:creationId xmlns:a16="http://schemas.microsoft.com/office/drawing/2014/main" id="{F59E9B9D-5510-4287-93AB-1AF688183024}"/>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2019</a:t>
            </a:r>
          </a:p>
        </p:txBody>
      </p:sp>
    </p:spTree>
    <p:extLst>
      <p:ext uri="{BB962C8B-B14F-4D97-AF65-F5344CB8AC3E}">
        <p14:creationId xmlns:p14="http://schemas.microsoft.com/office/powerpoint/2010/main" val="389716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6C90B-8689-483B-BD2B-3A41250ADE56}"/>
              </a:ext>
            </a:extLst>
          </p:cNvPr>
          <p:cNvPicPr>
            <a:picLocks noChangeAspect="1"/>
          </p:cNvPicPr>
          <p:nvPr/>
        </p:nvPicPr>
        <p:blipFill rotWithShape="1">
          <a:blip r:embed="rId3">
            <a:extLst>
              <a:ext uri="{28A0092B-C50C-407E-A947-70E740481C1C}">
                <a14:useLocalDpi xmlns:a14="http://schemas.microsoft.com/office/drawing/2010/main" val="0"/>
              </a:ext>
            </a:extLst>
          </a:blip>
          <a:srcRect l="-108" t="23788" r="-640" b="150"/>
          <a:stretch/>
        </p:blipFill>
        <p:spPr>
          <a:xfrm>
            <a:off x="4156364" y="10159"/>
            <a:ext cx="8035637" cy="6847842"/>
          </a:xfrm>
          <a:prstGeom prst="rect">
            <a:avLst/>
          </a:prstGeom>
        </p:spPr>
      </p:pic>
      <p:pic>
        <p:nvPicPr>
          <p:cNvPr id="5" name="Picture 4">
            <a:extLst>
              <a:ext uri="{FF2B5EF4-FFF2-40B4-BE49-F238E27FC236}">
                <a16:creationId xmlns:a16="http://schemas.microsoft.com/office/drawing/2014/main" id="{B0A4971E-36A0-4BDD-8932-1B1BADF94D80}"/>
              </a:ext>
            </a:extLst>
          </p:cNvPr>
          <p:cNvPicPr>
            <a:picLocks noChangeAspect="1"/>
          </p:cNvPicPr>
          <p:nvPr/>
        </p:nvPicPr>
        <p:blipFill rotWithShape="1">
          <a:blip r:embed="rId3">
            <a:extLst>
              <a:ext uri="{28A0092B-C50C-407E-A947-70E740481C1C}">
                <a14:useLocalDpi xmlns:a14="http://schemas.microsoft.com/office/drawing/2010/main" val="0"/>
              </a:ext>
            </a:extLst>
          </a:blip>
          <a:srcRect l="62369" t="5026" b="79850"/>
          <a:stretch/>
        </p:blipFill>
        <p:spPr>
          <a:xfrm>
            <a:off x="801206" y="3861173"/>
            <a:ext cx="2403212" cy="1115253"/>
          </a:xfrm>
          <a:prstGeom prst="rect">
            <a:avLst/>
          </a:prstGeom>
        </p:spPr>
      </p:pic>
      <p:pic>
        <p:nvPicPr>
          <p:cNvPr id="7" name="Picture 6">
            <a:extLst>
              <a:ext uri="{FF2B5EF4-FFF2-40B4-BE49-F238E27FC236}">
                <a16:creationId xmlns:a16="http://schemas.microsoft.com/office/drawing/2014/main" id="{095331E2-4CE4-4DB8-A1AD-23D1ACEB26AA}"/>
              </a:ext>
            </a:extLst>
          </p:cNvPr>
          <p:cNvPicPr>
            <a:picLocks noChangeAspect="1"/>
          </p:cNvPicPr>
          <p:nvPr/>
        </p:nvPicPr>
        <p:blipFill rotWithShape="1">
          <a:blip r:embed="rId3">
            <a:extLst>
              <a:ext uri="{28A0092B-C50C-407E-A947-70E740481C1C}">
                <a14:useLocalDpi xmlns:a14="http://schemas.microsoft.com/office/drawing/2010/main" val="0"/>
              </a:ext>
            </a:extLst>
          </a:blip>
          <a:srcRect l="16951" t="610" r="39320" b="87430"/>
          <a:stretch/>
        </p:blipFill>
        <p:spPr>
          <a:xfrm>
            <a:off x="801206" y="2979254"/>
            <a:ext cx="2792626" cy="881919"/>
          </a:xfrm>
          <a:prstGeom prst="rect">
            <a:avLst/>
          </a:prstGeom>
        </p:spPr>
      </p:pic>
      <p:pic>
        <p:nvPicPr>
          <p:cNvPr id="8" name="Picture 7">
            <a:extLst>
              <a:ext uri="{FF2B5EF4-FFF2-40B4-BE49-F238E27FC236}">
                <a16:creationId xmlns:a16="http://schemas.microsoft.com/office/drawing/2014/main" id="{192BF2A2-F071-4562-AFC4-E3FC7DCE001B}"/>
              </a:ext>
            </a:extLst>
          </p:cNvPr>
          <p:cNvPicPr>
            <a:picLocks noChangeAspect="1"/>
          </p:cNvPicPr>
          <p:nvPr/>
        </p:nvPicPr>
        <p:blipFill rotWithShape="1">
          <a:blip r:embed="rId3">
            <a:extLst>
              <a:ext uri="{28A0092B-C50C-407E-A947-70E740481C1C}">
                <a14:useLocalDpi xmlns:a14="http://schemas.microsoft.com/office/drawing/2010/main" val="0"/>
              </a:ext>
            </a:extLst>
          </a:blip>
          <a:srcRect l="17754" t="11717" r="39320" b="77144"/>
          <a:stretch/>
        </p:blipFill>
        <p:spPr>
          <a:xfrm>
            <a:off x="801206" y="4871541"/>
            <a:ext cx="2741393" cy="821424"/>
          </a:xfrm>
          <a:prstGeom prst="rect">
            <a:avLst/>
          </a:prstGeom>
        </p:spPr>
      </p:pic>
      <p:pic>
        <p:nvPicPr>
          <p:cNvPr id="10" name="Picture 9">
            <a:extLst>
              <a:ext uri="{FF2B5EF4-FFF2-40B4-BE49-F238E27FC236}">
                <a16:creationId xmlns:a16="http://schemas.microsoft.com/office/drawing/2014/main" id="{D66AB7B8-C776-4E36-B092-651D9D6DFC4C}"/>
              </a:ext>
            </a:extLst>
          </p:cNvPr>
          <p:cNvPicPr>
            <a:picLocks noChangeAspect="1"/>
          </p:cNvPicPr>
          <p:nvPr/>
        </p:nvPicPr>
        <p:blipFill rotWithShape="1">
          <a:blip r:embed="rId3">
            <a:extLst>
              <a:ext uri="{28A0092B-C50C-407E-A947-70E740481C1C}">
                <a14:useLocalDpi xmlns:a14="http://schemas.microsoft.com/office/drawing/2010/main" val="0"/>
              </a:ext>
            </a:extLst>
          </a:blip>
          <a:srcRect t="-2885" r="82241" b="77027"/>
          <a:stretch/>
        </p:blipFill>
        <p:spPr>
          <a:xfrm>
            <a:off x="1375827" y="1072439"/>
            <a:ext cx="1134127" cy="1906815"/>
          </a:xfrm>
          <a:prstGeom prst="rect">
            <a:avLst/>
          </a:prstGeom>
        </p:spPr>
      </p:pic>
    </p:spTree>
    <p:extLst>
      <p:ext uri="{BB962C8B-B14F-4D97-AF65-F5344CB8AC3E}">
        <p14:creationId xmlns:p14="http://schemas.microsoft.com/office/powerpoint/2010/main" val="251609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4">
            <a:extLst>
              <a:ext uri="{FF2B5EF4-FFF2-40B4-BE49-F238E27FC236}">
                <a16:creationId xmlns:a16="http://schemas.microsoft.com/office/drawing/2014/main" id="{17CE103A-8C2C-47F8-A3FD-90A277A6574F}"/>
              </a:ext>
            </a:extLst>
          </p:cNvPr>
          <p:cNvPicPr>
            <a:picLocks noChangeAspect="1"/>
          </p:cNvPicPr>
          <p:nvPr/>
        </p:nvPicPr>
        <p:blipFill rotWithShape="1">
          <a:blip r:embed="rId3">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FF3FCCA-B85F-43B2-8429-1F2884D92077}"/>
              </a:ext>
            </a:extLst>
          </p:cNvPr>
          <p:cNvSpPr>
            <a:spLocks noGrp="1"/>
          </p:cNvSpPr>
          <p:nvPr>
            <p:ph type="title"/>
          </p:nvPr>
        </p:nvSpPr>
        <p:spPr>
          <a:noFill/>
          <a:ln>
            <a:solidFill>
              <a:srgbClr val="FFFFFF"/>
            </a:solidFill>
          </a:ln>
        </p:spPr>
        <p:txBody>
          <a:bodyPr>
            <a:normAutofit/>
          </a:bodyPr>
          <a:lstStyle/>
          <a:p>
            <a:r>
              <a:rPr lang="en-US">
                <a:solidFill>
                  <a:schemeClr val="tx1"/>
                </a:solidFill>
              </a:rPr>
              <a:t>The war in Syria</a:t>
            </a:r>
          </a:p>
        </p:txBody>
      </p:sp>
      <p:sp>
        <p:nvSpPr>
          <p:cNvPr id="18" name="Content Placeholder 9">
            <a:extLst>
              <a:ext uri="{FF2B5EF4-FFF2-40B4-BE49-F238E27FC236}">
                <a16:creationId xmlns:a16="http://schemas.microsoft.com/office/drawing/2014/main" id="{B4AD58D9-B37B-43FB-97A5-FFB69760E152}"/>
              </a:ext>
            </a:extLst>
          </p:cNvPr>
          <p:cNvSpPr>
            <a:spLocks noGrp="1"/>
          </p:cNvSpPr>
          <p:nvPr>
            <p:ph idx="1"/>
          </p:nvPr>
        </p:nvSpPr>
        <p:spPr>
          <a:xfrm>
            <a:off x="1133855" y="2723769"/>
            <a:ext cx="10313290" cy="3118232"/>
          </a:xfrm>
          <a:gradFill flip="none" rotWithShape="1">
            <a:gsLst>
              <a:gs pos="0">
                <a:schemeClr val="accent6">
                  <a:lumMod val="5000"/>
                  <a:lumOff val="95000"/>
                  <a:alpha val="69000"/>
                </a:schemeClr>
              </a:gs>
              <a:gs pos="32000">
                <a:srgbClr val="F6F5F4">
                  <a:alpha val="43000"/>
                </a:srgbClr>
              </a:gs>
              <a:gs pos="88000">
                <a:schemeClr val="accent6">
                  <a:lumMod val="45000"/>
                  <a:lumOff val="55000"/>
                  <a:alpha val="10000"/>
                </a:schemeClr>
              </a:gs>
              <a:gs pos="71000">
                <a:schemeClr val="accent6">
                  <a:lumMod val="45000"/>
                  <a:lumOff val="55000"/>
                  <a:alpha val="32000"/>
                </a:schemeClr>
              </a:gs>
              <a:gs pos="100000">
                <a:schemeClr val="accent6">
                  <a:alpha val="0"/>
                  <a:lumMod val="24000"/>
                  <a:lumOff val="76000"/>
                </a:schemeClr>
              </a:gs>
            </a:gsLst>
            <a:path path="circle">
              <a:fillToRect l="50000" t="50000" r="50000" b="50000"/>
            </a:path>
            <a:tileRect/>
          </a:gradFill>
        </p:spPr>
        <p:txBody>
          <a:bodyPr>
            <a:normAutofit/>
          </a:bodyPr>
          <a:lstStyle/>
          <a:p>
            <a:r>
              <a:rPr lang="en-US" sz="2400" dirty="0"/>
              <a:t>March 2011: Anti-government protests began in the context of the Arab Spring</a:t>
            </a:r>
          </a:p>
          <a:p>
            <a:r>
              <a:rPr lang="en-US" sz="2400" dirty="0"/>
              <a:t>Clashes escalate to conflict, factions develop </a:t>
            </a:r>
          </a:p>
          <a:p>
            <a:r>
              <a:rPr lang="en-US" sz="2400" dirty="0"/>
              <a:t>Conflict becomes entangled in a global web of geopolitical maneuvering</a:t>
            </a:r>
          </a:p>
          <a:p>
            <a:r>
              <a:rPr lang="en-US" sz="2400" dirty="0"/>
              <a:t>Death toll of conflict is immense</a:t>
            </a:r>
          </a:p>
          <a:p>
            <a:r>
              <a:rPr lang="en-US" sz="2400" dirty="0"/>
              <a:t>&gt;5.6 million refugees, &gt;6.6 million internally displaced persons </a:t>
            </a:r>
            <a:r>
              <a:rPr lang="en-US" i="1" dirty="0"/>
              <a:t>(UNHCR)</a:t>
            </a:r>
          </a:p>
          <a:p>
            <a:r>
              <a:rPr lang="en-US" sz="2400" dirty="0"/>
              <a:t>Prewar Population: ~22 million, Current Population Estimates: ~18 million</a:t>
            </a:r>
            <a:endParaRPr lang="en-US" sz="2800" dirty="0"/>
          </a:p>
          <a:p>
            <a:endParaRPr lang="en-US" sz="2000" i="1" dirty="0"/>
          </a:p>
          <a:p>
            <a:endParaRPr lang="en-US" sz="2400" dirty="0"/>
          </a:p>
          <a:p>
            <a:endParaRPr lang="en-US" sz="2400" dirty="0"/>
          </a:p>
        </p:txBody>
      </p:sp>
      <p:sp>
        <p:nvSpPr>
          <p:cNvPr id="6" name="TextBox 5">
            <a:extLst>
              <a:ext uri="{FF2B5EF4-FFF2-40B4-BE49-F238E27FC236}">
                <a16:creationId xmlns:a16="http://schemas.microsoft.com/office/drawing/2014/main" id="{7D1CFA4A-D8C1-4E7C-8D0B-24758BD5636C}"/>
              </a:ext>
            </a:extLst>
          </p:cNvPr>
          <p:cNvSpPr txBox="1"/>
          <p:nvPr/>
        </p:nvSpPr>
        <p:spPr>
          <a:xfrm>
            <a:off x="9785350" y="6364723"/>
            <a:ext cx="2106295" cy="369332"/>
          </a:xfrm>
          <a:prstGeom prst="rect">
            <a:avLst/>
          </a:prstGeom>
          <a:noFill/>
        </p:spPr>
        <p:txBody>
          <a:bodyPr wrap="square" rtlCol="0">
            <a:spAutoFit/>
          </a:bodyPr>
          <a:lstStyle/>
          <a:p>
            <a:r>
              <a:rPr lang="en-US" dirty="0">
                <a:solidFill>
                  <a:schemeClr val="bg1">
                    <a:lumMod val="50000"/>
                    <a:lumOff val="50000"/>
                  </a:schemeClr>
                </a:solidFill>
              </a:rPr>
              <a:t>Courtesy of NYT</a:t>
            </a:r>
          </a:p>
        </p:txBody>
      </p:sp>
    </p:spTree>
    <p:extLst>
      <p:ext uri="{BB962C8B-B14F-4D97-AF65-F5344CB8AC3E}">
        <p14:creationId xmlns:p14="http://schemas.microsoft.com/office/powerpoint/2010/main" val="256810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5C3E8-5EAC-4E44-9E82-CB956BF100F3}"/>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B3E6F069-F4FB-4008-855F-B2E04B85B78D}"/>
              </a:ext>
            </a:extLst>
          </p:cNvPr>
          <p:cNvSpPr>
            <a:spLocks noGrp="1"/>
          </p:cNvSpPr>
          <p:nvPr>
            <p:ph idx="1"/>
          </p:nvPr>
        </p:nvSpPr>
        <p:spPr/>
        <p:txBody>
          <a:bodyPr>
            <a:normAutofit lnSpcReduction="10000"/>
          </a:bodyPr>
          <a:lstStyle/>
          <a:p>
            <a:r>
              <a:rPr lang="en-US" sz="2000" dirty="0"/>
              <a:t>Cases of 14 infectious disease syndromes + Total consultations </a:t>
            </a:r>
          </a:p>
          <a:p>
            <a:pPr lvl="1"/>
            <a:r>
              <a:rPr lang="en-US" sz="1800" dirty="0"/>
              <a:t>4.5 years of weekly reports between January 1</a:t>
            </a:r>
            <a:r>
              <a:rPr lang="en-US" sz="1800" baseline="30000" dirty="0"/>
              <a:t>st</a:t>
            </a:r>
            <a:r>
              <a:rPr lang="en-US" sz="1800" dirty="0"/>
              <a:t>, 2015 and June 30, 2019</a:t>
            </a:r>
          </a:p>
          <a:p>
            <a:pPr lvl="1"/>
            <a:r>
              <a:rPr lang="en-US" sz="1800" dirty="0"/>
              <a:t>Stratified by sex (Female vs. Male) and age (≥5 vs. &lt;5)</a:t>
            </a:r>
          </a:p>
          <a:p>
            <a:pPr lvl="1"/>
            <a:r>
              <a:rPr lang="en-US" sz="1800" dirty="0"/>
              <a:t>Stratified by governorate, district, and subdistrict</a:t>
            </a:r>
          </a:p>
          <a:p>
            <a:r>
              <a:rPr lang="en-US" sz="2000" dirty="0"/>
              <a:t>Population of districts between 2015-2019 collected monthly</a:t>
            </a:r>
          </a:p>
          <a:p>
            <a:r>
              <a:rPr lang="en-US" sz="2000" dirty="0"/>
              <a:t>Attacks on facilities 2011 - 2018</a:t>
            </a:r>
          </a:p>
          <a:p>
            <a:pPr lvl="1"/>
            <a:r>
              <a:rPr lang="en-US" sz="1800" dirty="0"/>
              <a:t>PHR dataset, includes date of attack</a:t>
            </a:r>
          </a:p>
          <a:p>
            <a:pPr lvl="1"/>
            <a:r>
              <a:rPr lang="en-US" sz="1800" dirty="0"/>
              <a:t>Stratified by district, method of attack, alleged perpetrator of attack</a:t>
            </a:r>
          </a:p>
        </p:txBody>
      </p:sp>
    </p:spTree>
    <p:extLst>
      <p:ext uri="{BB962C8B-B14F-4D97-AF65-F5344CB8AC3E}">
        <p14:creationId xmlns:p14="http://schemas.microsoft.com/office/powerpoint/2010/main" val="1001140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3B4D-DAF0-41B6-B260-0B55F751B0E0}"/>
              </a:ext>
            </a:extLst>
          </p:cNvPr>
          <p:cNvSpPr>
            <a:spLocks noGrp="1"/>
          </p:cNvSpPr>
          <p:nvPr>
            <p:ph type="title"/>
          </p:nvPr>
        </p:nvSpPr>
        <p:spPr/>
        <p:txBody>
          <a:bodyPr/>
          <a:lstStyle/>
          <a:p>
            <a:r>
              <a:rPr lang="en-US" dirty="0"/>
              <a:t>Why Measles?</a:t>
            </a:r>
          </a:p>
        </p:txBody>
      </p:sp>
      <p:sp>
        <p:nvSpPr>
          <p:cNvPr id="3" name="Content Placeholder 2">
            <a:extLst>
              <a:ext uri="{FF2B5EF4-FFF2-40B4-BE49-F238E27FC236}">
                <a16:creationId xmlns:a16="http://schemas.microsoft.com/office/drawing/2014/main" id="{E05FD2B2-835C-4884-BAFC-336647C8B44F}"/>
              </a:ext>
            </a:extLst>
          </p:cNvPr>
          <p:cNvSpPr>
            <a:spLocks noGrp="1"/>
          </p:cNvSpPr>
          <p:nvPr>
            <p:ph idx="1"/>
          </p:nvPr>
        </p:nvSpPr>
        <p:spPr>
          <a:xfrm>
            <a:off x="2231136" y="2638044"/>
            <a:ext cx="8253984" cy="3101983"/>
          </a:xfrm>
        </p:spPr>
        <p:txBody>
          <a:bodyPr>
            <a:normAutofit/>
          </a:bodyPr>
          <a:lstStyle/>
          <a:p>
            <a:r>
              <a:rPr lang="en-US" sz="2800" dirty="0"/>
              <a:t>High number of cases</a:t>
            </a:r>
          </a:p>
          <a:p>
            <a:r>
              <a:rPr lang="en-US" sz="2800" dirty="0"/>
              <a:t>Well-suited for clinical diagnoses</a:t>
            </a:r>
          </a:p>
          <a:p>
            <a:r>
              <a:rPr lang="en-US" sz="2800" dirty="0"/>
              <a:t>Baseline prior to conflict: was eliminated</a:t>
            </a:r>
          </a:p>
          <a:p>
            <a:r>
              <a:rPr lang="en-US" sz="2800" dirty="0"/>
              <a:t>One of the most infectious disease known</a:t>
            </a:r>
          </a:p>
          <a:p>
            <a:r>
              <a:rPr lang="en-US" sz="2800" dirty="0"/>
              <a:t>Sentinel disease: sensitive to drops in vaccination rate</a:t>
            </a:r>
          </a:p>
        </p:txBody>
      </p:sp>
    </p:spTree>
    <p:extLst>
      <p:ext uri="{BB962C8B-B14F-4D97-AF65-F5344CB8AC3E}">
        <p14:creationId xmlns:p14="http://schemas.microsoft.com/office/powerpoint/2010/main" val="2580564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135A892-ABBB-4A21-9457-9B62EA4BBB26}"/>
              </a:ext>
            </a:extLst>
          </p:cNvPr>
          <p:cNvSpPr>
            <a:spLocks noGrp="1"/>
          </p:cNvSpPr>
          <p:nvPr>
            <p:ph type="title"/>
          </p:nvPr>
        </p:nvSpPr>
        <p:spPr>
          <a:xfrm>
            <a:off x="1778000" y="158750"/>
            <a:ext cx="9207500" cy="812800"/>
          </a:xfrm>
        </p:spPr>
        <p:txBody>
          <a:bodyPr>
            <a:noAutofit/>
          </a:bodyPr>
          <a:lstStyle/>
          <a:p>
            <a:r>
              <a:rPr lang="en-US" sz="2400" dirty="0"/>
              <a:t>Weekly Incidence of Measles by Governorate</a:t>
            </a:r>
            <a:br>
              <a:rPr lang="en-US" sz="2400" dirty="0"/>
            </a:br>
            <a:r>
              <a:rPr lang="en-US" sz="2400" dirty="0"/>
              <a:t>January 2015 – June 2019</a:t>
            </a:r>
          </a:p>
        </p:txBody>
      </p:sp>
      <p:pic>
        <p:nvPicPr>
          <p:cNvPr id="31" name="Content Placeholder 30">
            <a:extLst>
              <a:ext uri="{FF2B5EF4-FFF2-40B4-BE49-F238E27FC236}">
                <a16:creationId xmlns:a16="http://schemas.microsoft.com/office/drawing/2014/main" id="{48F606D1-9DFA-4C93-A293-715FAF1DEA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8664" y="1136142"/>
            <a:ext cx="9901785" cy="5563108"/>
          </a:xfrm>
        </p:spPr>
      </p:pic>
    </p:spTree>
    <p:extLst>
      <p:ext uri="{BB962C8B-B14F-4D97-AF65-F5344CB8AC3E}">
        <p14:creationId xmlns:p14="http://schemas.microsoft.com/office/powerpoint/2010/main" val="177031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4FBB535-C257-48F5-AC1E-E0F3ED6B1E73}"/>
              </a:ext>
            </a:extLst>
          </p:cNvPr>
          <p:cNvGrpSpPr/>
          <p:nvPr/>
        </p:nvGrpSpPr>
        <p:grpSpPr>
          <a:xfrm>
            <a:off x="647700" y="232889"/>
            <a:ext cx="10883900" cy="6244111"/>
            <a:chOff x="-1513273" y="400937"/>
            <a:chExt cx="10020005" cy="5689348"/>
          </a:xfrm>
        </p:grpSpPr>
        <p:graphicFrame>
          <p:nvGraphicFramePr>
            <p:cNvPr id="6" name="Chart 5">
              <a:extLst>
                <a:ext uri="{FF2B5EF4-FFF2-40B4-BE49-F238E27FC236}">
                  <a16:creationId xmlns:a16="http://schemas.microsoft.com/office/drawing/2014/main" id="{AD69A358-424D-4F4F-A5B8-16E1CF87A198}"/>
                </a:ext>
              </a:extLst>
            </p:cNvPr>
            <p:cNvGraphicFramePr/>
            <p:nvPr>
              <p:extLst>
                <p:ext uri="{D42A27DB-BD31-4B8C-83A1-F6EECF244321}">
                  <p14:modId xmlns:p14="http://schemas.microsoft.com/office/powerpoint/2010/main" val="2925831763"/>
                </p:ext>
              </p:extLst>
            </p:nvPr>
          </p:nvGraphicFramePr>
          <p:xfrm>
            <a:off x="-1513273" y="3299205"/>
            <a:ext cx="10020005" cy="279108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D102AA64-B0B4-4662-B998-FAB6159AAC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7605" y="400937"/>
              <a:ext cx="4698332" cy="2898267"/>
            </a:xfrm>
            <a:prstGeom prst="rect">
              <a:avLst/>
            </a:prstGeom>
          </p:spPr>
        </p:pic>
        <p:pic>
          <p:nvPicPr>
            <p:cNvPr id="8" name="Picture 7">
              <a:extLst>
                <a:ext uri="{FF2B5EF4-FFF2-40B4-BE49-F238E27FC236}">
                  <a16:creationId xmlns:a16="http://schemas.microsoft.com/office/drawing/2014/main" id="{C9310BE2-5C8E-446B-A1B3-0CD476CFAE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8400" y="400937"/>
              <a:ext cx="4698332" cy="2898488"/>
            </a:xfrm>
            <a:prstGeom prst="rect">
              <a:avLst/>
            </a:prstGeom>
          </p:spPr>
        </p:pic>
      </p:grpSp>
      <p:sp>
        <p:nvSpPr>
          <p:cNvPr id="2" name="TextBox 1">
            <a:extLst>
              <a:ext uri="{FF2B5EF4-FFF2-40B4-BE49-F238E27FC236}">
                <a16:creationId xmlns:a16="http://schemas.microsoft.com/office/drawing/2014/main" id="{0581D628-FF2D-488B-8075-812E8F3ED27A}"/>
              </a:ext>
            </a:extLst>
          </p:cNvPr>
          <p:cNvSpPr txBox="1"/>
          <p:nvPr/>
        </p:nvSpPr>
        <p:spPr>
          <a:xfrm>
            <a:off x="7188200" y="587930"/>
            <a:ext cx="2089150" cy="584775"/>
          </a:xfrm>
          <a:prstGeom prst="rect">
            <a:avLst/>
          </a:prstGeom>
          <a:noFill/>
        </p:spPr>
        <p:txBody>
          <a:bodyPr wrap="square" rtlCol="0">
            <a:spAutoFit/>
          </a:bodyPr>
          <a:lstStyle/>
          <a:p>
            <a:r>
              <a:rPr lang="en-US" sz="1600" dirty="0">
                <a:ln w="0"/>
                <a:effectLst>
                  <a:outerShdw blurRad="38100" dist="19050" dir="2700000" algn="tl" rotWithShape="0">
                    <a:schemeClr val="dk1">
                      <a:alpha val="40000"/>
                    </a:schemeClr>
                  </a:outerShdw>
                </a:effectLst>
              </a:rPr>
              <a:t>Suspected Annual # Cases of Measles</a:t>
            </a:r>
          </a:p>
        </p:txBody>
      </p:sp>
      <p:sp>
        <p:nvSpPr>
          <p:cNvPr id="9" name="TextBox 8">
            <a:extLst>
              <a:ext uri="{FF2B5EF4-FFF2-40B4-BE49-F238E27FC236}">
                <a16:creationId xmlns:a16="http://schemas.microsoft.com/office/drawing/2014/main" id="{5F7D44D9-DE51-45FE-BCEE-70C464860F2E}"/>
              </a:ext>
            </a:extLst>
          </p:cNvPr>
          <p:cNvSpPr txBox="1"/>
          <p:nvPr/>
        </p:nvSpPr>
        <p:spPr>
          <a:xfrm>
            <a:off x="1485900" y="587930"/>
            <a:ext cx="2089150" cy="584775"/>
          </a:xfrm>
          <a:prstGeom prst="rect">
            <a:avLst/>
          </a:prstGeom>
          <a:noFill/>
        </p:spPr>
        <p:txBody>
          <a:bodyPr wrap="square" rtlCol="0">
            <a:spAutoFit/>
          </a:bodyPr>
          <a:lstStyle/>
          <a:p>
            <a:r>
              <a:rPr lang="en-US" sz="1600" dirty="0">
                <a:ln w="0"/>
                <a:effectLst>
                  <a:outerShdw blurRad="38100" dist="19050" dir="2700000" algn="tl" rotWithShape="0">
                    <a:schemeClr val="dk1">
                      <a:alpha val="40000"/>
                    </a:schemeClr>
                  </a:outerShdw>
                </a:effectLst>
              </a:rPr>
              <a:t>Suspected Annual Incidence of Measles</a:t>
            </a:r>
          </a:p>
        </p:txBody>
      </p:sp>
    </p:spTree>
    <p:extLst>
      <p:ext uri="{BB962C8B-B14F-4D97-AF65-F5344CB8AC3E}">
        <p14:creationId xmlns:p14="http://schemas.microsoft.com/office/powerpoint/2010/main" val="1539813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CD528621-443C-4AAA-8A9B-2DBE6005A612}"/>
              </a:ext>
            </a:extLst>
          </p:cNvPr>
          <p:cNvSpPr>
            <a:spLocks noChangeArrowheads="1"/>
          </p:cNvSpPr>
          <p:nvPr/>
        </p:nvSpPr>
        <p:spPr bwMode="auto">
          <a:xfrm>
            <a:off x="2576513" y="3043466"/>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D34911C3-37AA-426F-9AFF-D8A28E9D4D0C}"/>
              </a:ext>
            </a:extLst>
          </p:cNvPr>
          <p:cNvGraphicFramePr>
            <a:graphicFrameLocks noGrp="1"/>
          </p:cNvGraphicFramePr>
          <p:nvPr>
            <p:extLst>
              <p:ext uri="{D42A27DB-BD31-4B8C-83A1-F6EECF244321}">
                <p14:modId xmlns:p14="http://schemas.microsoft.com/office/powerpoint/2010/main" val="1980567289"/>
              </p:ext>
            </p:extLst>
          </p:nvPr>
        </p:nvGraphicFramePr>
        <p:xfrm>
          <a:off x="1304544" y="1881357"/>
          <a:ext cx="9582916" cy="2948226"/>
        </p:xfrm>
        <a:graphic>
          <a:graphicData uri="http://schemas.openxmlformats.org/drawingml/2006/table">
            <a:tbl>
              <a:tblPr firstRow="1" firstCol="1" bandRow="1">
                <a:tableStyleId>{21E4AEA4-8DFA-4A89-87EB-49C32662AFE0}</a:tableStyleId>
              </a:tblPr>
              <a:tblGrid>
                <a:gridCol w="1429778">
                  <a:extLst>
                    <a:ext uri="{9D8B030D-6E8A-4147-A177-3AD203B41FA5}">
                      <a16:colId xmlns:a16="http://schemas.microsoft.com/office/drawing/2014/main" val="3574687299"/>
                    </a:ext>
                  </a:extLst>
                </a:gridCol>
                <a:gridCol w="1005625">
                  <a:extLst>
                    <a:ext uri="{9D8B030D-6E8A-4147-A177-3AD203B41FA5}">
                      <a16:colId xmlns:a16="http://schemas.microsoft.com/office/drawing/2014/main" val="2044060105"/>
                    </a:ext>
                  </a:extLst>
                </a:gridCol>
                <a:gridCol w="1057837">
                  <a:extLst>
                    <a:ext uri="{9D8B030D-6E8A-4147-A177-3AD203B41FA5}">
                      <a16:colId xmlns:a16="http://schemas.microsoft.com/office/drawing/2014/main" val="2777186538"/>
                    </a:ext>
                  </a:extLst>
                </a:gridCol>
                <a:gridCol w="1014945">
                  <a:extLst>
                    <a:ext uri="{9D8B030D-6E8A-4147-A177-3AD203B41FA5}">
                      <a16:colId xmlns:a16="http://schemas.microsoft.com/office/drawing/2014/main" val="2868901738"/>
                    </a:ext>
                  </a:extLst>
                </a:gridCol>
                <a:gridCol w="1014947">
                  <a:extLst>
                    <a:ext uri="{9D8B030D-6E8A-4147-A177-3AD203B41FA5}">
                      <a16:colId xmlns:a16="http://schemas.microsoft.com/office/drawing/2014/main" val="318529483"/>
                    </a:ext>
                  </a:extLst>
                </a:gridCol>
                <a:gridCol w="1014947">
                  <a:extLst>
                    <a:ext uri="{9D8B030D-6E8A-4147-A177-3AD203B41FA5}">
                      <a16:colId xmlns:a16="http://schemas.microsoft.com/office/drawing/2014/main" val="4180309411"/>
                    </a:ext>
                  </a:extLst>
                </a:gridCol>
                <a:gridCol w="1014945">
                  <a:extLst>
                    <a:ext uri="{9D8B030D-6E8A-4147-A177-3AD203B41FA5}">
                      <a16:colId xmlns:a16="http://schemas.microsoft.com/office/drawing/2014/main" val="3433040013"/>
                    </a:ext>
                  </a:extLst>
                </a:gridCol>
                <a:gridCol w="1014945">
                  <a:extLst>
                    <a:ext uri="{9D8B030D-6E8A-4147-A177-3AD203B41FA5}">
                      <a16:colId xmlns:a16="http://schemas.microsoft.com/office/drawing/2014/main" val="1833433683"/>
                    </a:ext>
                  </a:extLst>
                </a:gridCol>
                <a:gridCol w="1014947">
                  <a:extLst>
                    <a:ext uri="{9D8B030D-6E8A-4147-A177-3AD203B41FA5}">
                      <a16:colId xmlns:a16="http://schemas.microsoft.com/office/drawing/2014/main" val="2534547907"/>
                    </a:ext>
                  </a:extLst>
                </a:gridCol>
              </a:tblGrid>
              <a:tr h="915050">
                <a:tc>
                  <a:txBody>
                    <a:bodyPr/>
                    <a:lstStyle/>
                    <a:p>
                      <a:pPr marL="0" marR="0">
                        <a:lnSpc>
                          <a:spcPct val="107000"/>
                        </a:lnSpc>
                        <a:spcBef>
                          <a:spcPts val="0"/>
                        </a:spcBef>
                        <a:spcAft>
                          <a:spcPts val="0"/>
                        </a:spcAft>
                      </a:pPr>
                      <a:r>
                        <a:rPr lang="en-US" sz="1400" dirty="0">
                          <a:effectLst/>
                        </a:rPr>
                        <a:t>Wilcoxon rank sum test of Incidence </a:t>
                      </a:r>
                      <a:r>
                        <a:rPr lang="en-US" sz="1000" dirty="0">
                          <a:effectLst/>
                        </a:rPr>
                        <a:t>  </a:t>
                      </a:r>
                      <a:r>
                        <a:rPr lang="en-US" sz="1400" dirty="0">
                          <a:effectLst/>
                        </a:rPr>
                        <a:t>by Governorate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Al-Hasakeh</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Aleppo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Ar-Raqqa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Dar’a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Deir-ez-Zor</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Hama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Homs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Idleb</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extLst>
                  <a:ext uri="{0D108BD9-81ED-4DB2-BD59-A6C34878D82A}">
                    <a16:rowId xmlns:a16="http://schemas.microsoft.com/office/drawing/2014/main" val="1311049175"/>
                  </a:ext>
                </a:extLst>
              </a:tr>
              <a:tr h="254147">
                <a:tc>
                  <a:txBody>
                    <a:bodyPr/>
                    <a:lstStyle/>
                    <a:p>
                      <a:pPr marL="0" marR="0" algn="just">
                        <a:lnSpc>
                          <a:spcPct val="107000"/>
                        </a:lnSpc>
                        <a:spcBef>
                          <a:spcPts val="0"/>
                        </a:spcBef>
                        <a:spcAft>
                          <a:spcPts val="0"/>
                        </a:spcAft>
                      </a:pPr>
                      <a:r>
                        <a:rPr lang="en-US" sz="1400">
                          <a:effectLst/>
                        </a:rPr>
                        <a:t>Aleppo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4277089141"/>
                  </a:ext>
                </a:extLst>
              </a:tr>
              <a:tr h="254147">
                <a:tc>
                  <a:txBody>
                    <a:bodyPr/>
                    <a:lstStyle/>
                    <a:p>
                      <a:pPr marL="0" marR="0" algn="just">
                        <a:lnSpc>
                          <a:spcPct val="107000"/>
                        </a:lnSpc>
                        <a:spcBef>
                          <a:spcPts val="0"/>
                        </a:spcBef>
                        <a:spcAft>
                          <a:spcPts val="0"/>
                        </a:spcAft>
                      </a:pPr>
                      <a:r>
                        <a:rPr lang="en-US" sz="1400">
                          <a:effectLst/>
                        </a:rPr>
                        <a:t>Ar-Raqqa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latin typeface="+mj-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6861169"/>
                  </a:ext>
                </a:extLst>
              </a:tr>
              <a:tr h="254147">
                <a:tc>
                  <a:txBody>
                    <a:bodyPr/>
                    <a:lstStyle/>
                    <a:p>
                      <a:pPr marL="0" marR="0" algn="just">
                        <a:lnSpc>
                          <a:spcPct val="107000"/>
                        </a:lnSpc>
                        <a:spcBef>
                          <a:spcPts val="0"/>
                        </a:spcBef>
                        <a:spcAft>
                          <a:spcPts val="0"/>
                        </a:spcAft>
                      </a:pPr>
                      <a:r>
                        <a:rPr lang="en-US" sz="1400" dirty="0" err="1">
                          <a:effectLst/>
                        </a:rPr>
                        <a:t>Dar’a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rPr>
                        <a:t>0.0682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bg2">
                        <a:lumMod val="40000"/>
                        <a:lumOff val="6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3654262293"/>
                  </a:ext>
                </a:extLst>
              </a:tr>
              <a:tr h="254147">
                <a:tc>
                  <a:txBody>
                    <a:bodyPr/>
                    <a:lstStyle/>
                    <a:p>
                      <a:pPr marL="0" marR="0" algn="just">
                        <a:lnSpc>
                          <a:spcPct val="107000"/>
                        </a:lnSpc>
                        <a:spcBef>
                          <a:spcPts val="0"/>
                        </a:spcBef>
                        <a:spcAft>
                          <a:spcPts val="0"/>
                        </a:spcAft>
                      </a:pPr>
                      <a:r>
                        <a:rPr lang="en-US" sz="1400">
                          <a:effectLst/>
                        </a:rPr>
                        <a:t>Deir-ez-Zor</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1635534"/>
                  </a:ext>
                </a:extLst>
              </a:tr>
              <a:tr h="254147">
                <a:tc>
                  <a:txBody>
                    <a:bodyPr/>
                    <a:lstStyle/>
                    <a:p>
                      <a:pPr marL="0" marR="0" algn="just">
                        <a:lnSpc>
                          <a:spcPct val="107000"/>
                        </a:lnSpc>
                        <a:spcBef>
                          <a:spcPts val="0"/>
                        </a:spcBef>
                        <a:spcAft>
                          <a:spcPts val="0"/>
                        </a:spcAft>
                      </a:pPr>
                      <a:r>
                        <a:rPr lang="en-US" sz="1400">
                          <a:effectLst/>
                        </a:rPr>
                        <a:t>Hama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2285549025"/>
                  </a:ext>
                </a:extLst>
              </a:tr>
              <a:tr h="254147">
                <a:tc>
                  <a:txBody>
                    <a:bodyPr/>
                    <a:lstStyle/>
                    <a:p>
                      <a:pPr marL="0" marR="0" algn="just">
                        <a:lnSpc>
                          <a:spcPct val="107000"/>
                        </a:lnSpc>
                        <a:spcBef>
                          <a:spcPts val="0"/>
                        </a:spcBef>
                        <a:spcAft>
                          <a:spcPts val="0"/>
                        </a:spcAft>
                      </a:pPr>
                      <a:r>
                        <a:rPr lang="en-US" sz="1400">
                          <a:effectLst/>
                        </a:rPr>
                        <a:t>Homs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846564390"/>
                  </a:ext>
                </a:extLst>
              </a:tr>
              <a:tr h="254147">
                <a:tc>
                  <a:txBody>
                    <a:bodyPr/>
                    <a:lstStyle/>
                    <a:p>
                      <a:pPr marL="0" marR="0" algn="just">
                        <a:lnSpc>
                          <a:spcPct val="107000"/>
                        </a:lnSpc>
                        <a:spcBef>
                          <a:spcPts val="0"/>
                        </a:spcBef>
                        <a:spcAft>
                          <a:spcPts val="0"/>
                        </a:spcAft>
                      </a:pPr>
                      <a:r>
                        <a:rPr lang="en-US" sz="1400">
                          <a:effectLst/>
                        </a:rPr>
                        <a:t>Idleb</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dirty="0">
                          <a:effectLst/>
                        </a:rPr>
                        <a:t>0.018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rPr>
                        <a:t>0.0180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769180454"/>
                  </a:ext>
                </a:extLst>
              </a:tr>
              <a:tr h="254147">
                <a:tc>
                  <a:txBody>
                    <a:bodyPr/>
                    <a:lstStyle/>
                    <a:p>
                      <a:pPr marL="0" marR="0" algn="just">
                        <a:lnSpc>
                          <a:spcPct val="107000"/>
                        </a:lnSpc>
                        <a:spcBef>
                          <a:spcPts val="0"/>
                        </a:spcBef>
                        <a:spcAft>
                          <a:spcPts val="0"/>
                        </a:spcAft>
                      </a:pPr>
                      <a:r>
                        <a:rPr lang="en-US" sz="1400">
                          <a:effectLst/>
                        </a:rPr>
                        <a:t>Quneitra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rPr>
                        <a:t>0.287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bg2">
                        <a:lumMod val="40000"/>
                        <a:lumOff val="60000"/>
                      </a:schemeClr>
                    </a:solidFill>
                  </a:tcPr>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dirty="0">
                          <a:effectLst/>
                        </a:rPr>
                        <a:t>0.0374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extLst>
                  <a:ext uri="{0D108BD9-81ED-4DB2-BD59-A6C34878D82A}">
                    <a16:rowId xmlns:a16="http://schemas.microsoft.com/office/drawing/2014/main" val="1908038656"/>
                  </a:ext>
                </a:extLst>
              </a:tr>
            </a:tbl>
          </a:graphicData>
        </a:graphic>
      </p:graphicFrame>
      <p:sp>
        <p:nvSpPr>
          <p:cNvPr id="6" name="Title 1">
            <a:extLst>
              <a:ext uri="{FF2B5EF4-FFF2-40B4-BE49-F238E27FC236}">
                <a16:creationId xmlns:a16="http://schemas.microsoft.com/office/drawing/2014/main" id="{67973922-D789-453D-9A27-BADDEFFA6A26}"/>
              </a:ext>
            </a:extLst>
          </p:cNvPr>
          <p:cNvSpPr txBox="1">
            <a:spLocks/>
          </p:cNvSpPr>
          <p:nvPr/>
        </p:nvSpPr>
        <p:spPr>
          <a:xfrm>
            <a:off x="3264056" y="1019684"/>
            <a:ext cx="5663888" cy="788570"/>
          </a:xfrm>
          <a:prstGeom prst="rect">
            <a:avLst/>
          </a:prstGeom>
          <a:noFill/>
          <a:ln w="38100">
            <a:solidFill>
              <a:schemeClr val="bg2"/>
            </a:solidFill>
          </a:ln>
        </p:spPr>
        <p:txBody>
          <a:bodyPr anchor="b" anchorCtr="0">
            <a:normAutofit fontScale="70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2"/>
                </a:solidFill>
              </a:rPr>
              <a:t>Show me the p-values: </a:t>
            </a:r>
          </a:p>
          <a:p>
            <a:r>
              <a:rPr lang="en-US" dirty="0">
                <a:solidFill>
                  <a:schemeClr val="bg2"/>
                </a:solidFill>
              </a:rPr>
              <a:t>Results from Pairwise </a:t>
            </a:r>
          </a:p>
          <a:p>
            <a:r>
              <a:rPr lang="en-US" dirty="0">
                <a:solidFill>
                  <a:schemeClr val="bg2"/>
                </a:solidFill>
              </a:rPr>
              <a:t>Wilcoxon Rank-Sum Test</a:t>
            </a:r>
          </a:p>
        </p:txBody>
      </p:sp>
    </p:spTree>
    <p:extLst>
      <p:ext uri="{BB962C8B-B14F-4D97-AF65-F5344CB8AC3E}">
        <p14:creationId xmlns:p14="http://schemas.microsoft.com/office/powerpoint/2010/main" val="134317171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75000"/>
            </a:schemeClr>
          </a:fgClr>
          <a:bgClr>
            <a:schemeClr val="bg2"/>
          </a:bgClr>
        </a:patt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449B4A6-DE67-40F5-B5A2-EB8348F94EA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02" t="4301" r="2237" b="2875"/>
          <a:stretch/>
        </p:blipFill>
        <p:spPr>
          <a:xfrm>
            <a:off x="1803399" y="228600"/>
            <a:ext cx="8829495" cy="6432550"/>
          </a:xfrm>
          <a:prstGeom prst="rect">
            <a:avLst/>
          </a:prstGeom>
          <a:ln>
            <a:noFill/>
          </a:ln>
          <a:effectLst>
            <a:softEdge rad="112500"/>
          </a:effectLst>
        </p:spPr>
      </p:pic>
    </p:spTree>
    <p:extLst>
      <p:ext uri="{BB962C8B-B14F-4D97-AF65-F5344CB8AC3E}">
        <p14:creationId xmlns:p14="http://schemas.microsoft.com/office/powerpoint/2010/main" val="2081381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84C01A97-5974-4C78-A568-CF3ACD3180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7150" y="217889"/>
            <a:ext cx="7163150" cy="6444596"/>
          </a:xfrm>
        </p:spPr>
      </p:pic>
    </p:spTree>
    <p:extLst>
      <p:ext uri="{BB962C8B-B14F-4D97-AF65-F5344CB8AC3E}">
        <p14:creationId xmlns:p14="http://schemas.microsoft.com/office/powerpoint/2010/main" val="3484755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5E354C-7BB2-4DB1-B9D7-7C576F994E05}"/>
              </a:ext>
            </a:extLst>
          </p:cNvPr>
          <p:cNvSpPr txBox="1"/>
          <p:nvPr/>
        </p:nvSpPr>
        <p:spPr>
          <a:xfrm>
            <a:off x="7355464" y="491174"/>
            <a:ext cx="3080658" cy="646331"/>
          </a:xfrm>
          <a:prstGeom prst="rect">
            <a:avLst/>
          </a:prstGeom>
          <a:noFill/>
        </p:spPr>
        <p:txBody>
          <a:bodyPr wrap="square" rtlCol="0">
            <a:spAutoFit/>
          </a:bodyPr>
          <a:lstStyle/>
          <a:p>
            <a:pPr algn="ctr"/>
            <a:r>
              <a:rPr lang="en-US" dirty="0"/>
              <a:t>Annual Incidence of Suspected Measles in Syria: </a:t>
            </a:r>
            <a:r>
              <a:rPr lang="en-US" b="1" dirty="0"/>
              <a:t>2018</a:t>
            </a:r>
          </a:p>
        </p:txBody>
      </p:sp>
      <p:sp>
        <p:nvSpPr>
          <p:cNvPr id="16" name="TextBox 15">
            <a:extLst>
              <a:ext uri="{FF2B5EF4-FFF2-40B4-BE49-F238E27FC236}">
                <a16:creationId xmlns:a16="http://schemas.microsoft.com/office/drawing/2014/main" id="{564E541E-5573-4517-B278-35A211F1A304}"/>
              </a:ext>
            </a:extLst>
          </p:cNvPr>
          <p:cNvSpPr txBox="1"/>
          <p:nvPr/>
        </p:nvSpPr>
        <p:spPr>
          <a:xfrm>
            <a:off x="1300238" y="491175"/>
            <a:ext cx="3080658" cy="646331"/>
          </a:xfrm>
          <a:prstGeom prst="rect">
            <a:avLst/>
          </a:prstGeom>
          <a:noFill/>
        </p:spPr>
        <p:txBody>
          <a:bodyPr wrap="square" rtlCol="0">
            <a:spAutoFit/>
          </a:bodyPr>
          <a:lstStyle/>
          <a:p>
            <a:pPr algn="ctr"/>
            <a:r>
              <a:rPr lang="en-US" dirty="0"/>
              <a:t>Annual Incidence of Suspected Measles in Syria: </a:t>
            </a:r>
            <a:r>
              <a:rPr lang="en-US" b="1" dirty="0"/>
              <a:t>2017</a:t>
            </a:r>
          </a:p>
        </p:txBody>
      </p:sp>
      <p:pic>
        <p:nvPicPr>
          <p:cNvPr id="5" name="Picture 4">
            <a:extLst>
              <a:ext uri="{FF2B5EF4-FFF2-40B4-BE49-F238E27FC236}">
                <a16:creationId xmlns:a16="http://schemas.microsoft.com/office/drawing/2014/main" id="{FF58E369-5C00-466A-84ED-44F3DCF89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12" y="1137505"/>
            <a:ext cx="5081764" cy="4572000"/>
          </a:xfrm>
          <a:prstGeom prst="rect">
            <a:avLst/>
          </a:prstGeom>
        </p:spPr>
      </p:pic>
      <p:pic>
        <p:nvPicPr>
          <p:cNvPr id="7" name="Picture 6">
            <a:extLst>
              <a:ext uri="{FF2B5EF4-FFF2-40B4-BE49-F238E27FC236}">
                <a16:creationId xmlns:a16="http://schemas.microsoft.com/office/drawing/2014/main" id="{AA8A8A04-88C4-4F19-8413-650BCDB42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985" y="1137505"/>
            <a:ext cx="5081764" cy="4572000"/>
          </a:xfrm>
          <a:prstGeom prst="rect">
            <a:avLst/>
          </a:prstGeom>
        </p:spPr>
      </p:pic>
    </p:spTree>
    <p:extLst>
      <p:ext uri="{BB962C8B-B14F-4D97-AF65-F5344CB8AC3E}">
        <p14:creationId xmlns:p14="http://schemas.microsoft.com/office/powerpoint/2010/main" val="90922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2"/>
          <a:stretch>
            <a:fillRect/>
          </a:stretch>
        </p:blipFill>
        <p:spPr>
          <a:xfrm>
            <a:off x="1940350" y="312263"/>
            <a:ext cx="8311299" cy="6233474"/>
          </a:xfrm>
          <a:prstGeom prst="rect">
            <a:avLst/>
          </a:prstGeom>
          <a:ln>
            <a:noFill/>
          </a:ln>
          <a:effectLst>
            <a:softEdge rad="112500"/>
          </a:effectLst>
        </p:spPr>
      </p:pic>
    </p:spTree>
    <p:extLst>
      <p:ext uri="{BB962C8B-B14F-4D97-AF65-F5344CB8AC3E}">
        <p14:creationId xmlns:p14="http://schemas.microsoft.com/office/powerpoint/2010/main" val="350297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98C2A-D647-4B58-8AE8-C300F1520938}"/>
              </a:ext>
            </a:extLst>
          </p:cNvPr>
          <p:cNvSpPr>
            <a:spLocks noGrp="1"/>
          </p:cNvSpPr>
          <p:nvPr>
            <p:ph idx="1"/>
          </p:nvPr>
        </p:nvSpPr>
        <p:spPr/>
        <p:txBody>
          <a:bodyPr/>
          <a:lstStyle/>
          <a:p>
            <a:endParaRPr lang="en-US"/>
          </a:p>
        </p:txBody>
      </p:sp>
      <p:pic>
        <p:nvPicPr>
          <p:cNvPr id="4" name="Picture 3" descr="https://news.bbcimg.co.uk/news/special/2017/newsspec_17978/img/iraq_syria_control_jan2015_jan2018_976-nc.png">
            <a:extLst>
              <a:ext uri="{FF2B5EF4-FFF2-40B4-BE49-F238E27FC236}">
                <a16:creationId xmlns:a16="http://schemas.microsoft.com/office/drawing/2014/main" id="{9FE58EA6-2DD2-4822-8ACF-427CA07ED36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641" y="890833"/>
            <a:ext cx="8196605" cy="5246016"/>
          </a:xfrm>
          <a:prstGeom prst="rect">
            <a:avLst/>
          </a:prstGeom>
          <a:noFill/>
          <a:ln>
            <a:noFill/>
          </a:ln>
        </p:spPr>
      </p:pic>
    </p:spTree>
    <p:extLst>
      <p:ext uri="{BB962C8B-B14F-4D97-AF65-F5344CB8AC3E}">
        <p14:creationId xmlns:p14="http://schemas.microsoft.com/office/powerpoint/2010/main" val="83392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E85724-881A-44AA-9B92-F17C7A52DA03}"/>
              </a:ext>
            </a:extLst>
          </p:cNvPr>
          <p:cNvPicPr>
            <a:picLocks noChangeAspect="1"/>
          </p:cNvPicPr>
          <p:nvPr/>
        </p:nvPicPr>
        <p:blipFill rotWithShape="1">
          <a:blip r:embed="rId3">
            <a:alphaModFix amt="40000"/>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AE26819-CE66-453A-8073-C28479B28626}"/>
              </a:ext>
            </a:extLst>
          </p:cNvPr>
          <p:cNvSpPr>
            <a:spLocks noGrp="1"/>
          </p:cNvSpPr>
          <p:nvPr>
            <p:ph type="title"/>
          </p:nvPr>
        </p:nvSpPr>
        <p:spPr>
          <a:noFill/>
          <a:ln>
            <a:solidFill>
              <a:srgbClr val="FFFFFF"/>
            </a:solidFill>
          </a:ln>
        </p:spPr>
        <p:txBody>
          <a:bodyPr>
            <a:normAutofit/>
          </a:bodyPr>
          <a:lstStyle/>
          <a:p>
            <a:r>
              <a:rPr lang="en-US">
                <a:solidFill>
                  <a:schemeClr val="tx1"/>
                </a:solidFill>
              </a:rPr>
              <a:t>Research Question(s)</a:t>
            </a:r>
          </a:p>
        </p:txBody>
      </p:sp>
      <p:sp>
        <p:nvSpPr>
          <p:cNvPr id="9" name="TextBox 8">
            <a:extLst>
              <a:ext uri="{FF2B5EF4-FFF2-40B4-BE49-F238E27FC236}">
                <a16:creationId xmlns:a16="http://schemas.microsoft.com/office/drawing/2014/main" id="{C8A38B79-2A73-466F-B82E-66CD74867168}"/>
              </a:ext>
            </a:extLst>
          </p:cNvPr>
          <p:cNvSpPr txBox="1"/>
          <p:nvPr/>
        </p:nvSpPr>
        <p:spPr>
          <a:xfrm>
            <a:off x="9785350" y="6364723"/>
            <a:ext cx="2106295" cy="369332"/>
          </a:xfrm>
          <a:prstGeom prst="rect">
            <a:avLst/>
          </a:prstGeom>
          <a:noFill/>
        </p:spPr>
        <p:txBody>
          <a:bodyPr wrap="square" rtlCol="0">
            <a:spAutoFit/>
          </a:bodyPr>
          <a:lstStyle/>
          <a:p>
            <a:r>
              <a:rPr lang="en-US" dirty="0">
                <a:solidFill>
                  <a:schemeClr val="bg1">
                    <a:lumMod val="50000"/>
                    <a:lumOff val="50000"/>
                  </a:schemeClr>
                </a:solidFill>
              </a:rPr>
              <a:t>Courtesy of NYT</a:t>
            </a:r>
          </a:p>
        </p:txBody>
      </p:sp>
      <p:sp>
        <p:nvSpPr>
          <p:cNvPr id="6" name="Content Placeholder 9">
            <a:extLst>
              <a:ext uri="{FF2B5EF4-FFF2-40B4-BE49-F238E27FC236}">
                <a16:creationId xmlns:a16="http://schemas.microsoft.com/office/drawing/2014/main" id="{BD451316-756D-461D-815D-384E67F28FEE}"/>
              </a:ext>
            </a:extLst>
          </p:cNvPr>
          <p:cNvSpPr txBox="1">
            <a:spLocks/>
          </p:cNvSpPr>
          <p:nvPr/>
        </p:nvSpPr>
        <p:spPr>
          <a:xfrm>
            <a:off x="2208402" y="2412618"/>
            <a:ext cx="7775195" cy="3156331"/>
          </a:xfrm>
          <a:prstGeom prst="rect">
            <a:avLst/>
          </a:prstGeom>
          <a:gradFill flip="none" rotWithShape="1">
            <a:gsLst>
              <a:gs pos="0">
                <a:schemeClr val="accent6">
                  <a:lumMod val="5000"/>
                  <a:lumOff val="95000"/>
                  <a:alpha val="69000"/>
                </a:schemeClr>
              </a:gs>
              <a:gs pos="32000">
                <a:srgbClr val="F6F5F4">
                  <a:alpha val="43000"/>
                </a:srgbClr>
              </a:gs>
              <a:gs pos="88000">
                <a:schemeClr val="accent6">
                  <a:lumMod val="45000"/>
                  <a:lumOff val="55000"/>
                  <a:alpha val="9000"/>
                </a:schemeClr>
              </a:gs>
              <a:gs pos="71000">
                <a:schemeClr val="accent6">
                  <a:lumMod val="45000"/>
                  <a:lumOff val="55000"/>
                  <a:alpha val="32000"/>
                </a:schemeClr>
              </a:gs>
              <a:gs pos="100000">
                <a:schemeClr val="accent6">
                  <a:alpha val="0"/>
                  <a:lumMod val="24000"/>
                  <a:lumOff val="76000"/>
                </a:schemeClr>
              </a:gs>
            </a:gsLst>
            <a:path path="circle">
              <a:fillToRect l="50000" t="50000" r="50000" b="50000"/>
            </a:path>
            <a:tileRect/>
          </a:gradFill>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spcAft>
                <a:spcPts val="1800"/>
              </a:spcAft>
            </a:pPr>
            <a:r>
              <a:rPr lang="en-US" sz="3100" dirty="0"/>
              <a:t>How has the epidemiology of measles changed throughout the course of the war?</a:t>
            </a:r>
          </a:p>
          <a:p>
            <a:pPr marL="228600" lvl="1" indent="0">
              <a:lnSpc>
                <a:spcPct val="110000"/>
              </a:lnSpc>
              <a:buNone/>
            </a:pPr>
            <a:r>
              <a:rPr lang="en-US" sz="2400" dirty="0"/>
              <a:t>	 Descriptive analysis of surveillance data</a:t>
            </a:r>
          </a:p>
          <a:p>
            <a:pPr marL="0" indent="0">
              <a:lnSpc>
                <a:spcPct val="110000"/>
              </a:lnSpc>
              <a:buNone/>
            </a:pPr>
            <a:endParaRPr lang="en-US" sz="2800" dirty="0"/>
          </a:p>
          <a:p>
            <a:pPr>
              <a:lnSpc>
                <a:spcPct val="110000"/>
              </a:lnSpc>
              <a:spcAft>
                <a:spcPts val="600"/>
              </a:spcAft>
            </a:pPr>
            <a:r>
              <a:rPr lang="en-US" sz="3100" dirty="0"/>
              <a:t>How have attacks on healthcare impacted infectious disease trends?</a:t>
            </a:r>
          </a:p>
          <a:p>
            <a:pPr marL="457200" lvl="2" indent="0">
              <a:lnSpc>
                <a:spcPct val="110000"/>
              </a:lnSpc>
              <a:buNone/>
            </a:pPr>
            <a:r>
              <a:rPr lang="en-US" sz="2400" dirty="0"/>
              <a:t>	Ecological association between infectious disease incidence and 	documented attacks on healthcare facilities</a:t>
            </a:r>
          </a:p>
        </p:txBody>
      </p:sp>
    </p:spTree>
    <p:extLst>
      <p:ext uri="{BB962C8B-B14F-4D97-AF65-F5344CB8AC3E}">
        <p14:creationId xmlns:p14="http://schemas.microsoft.com/office/powerpoint/2010/main" val="21349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33EE-DB16-4907-8864-AEB4C79699EF}"/>
              </a:ext>
            </a:extLst>
          </p:cNvPr>
          <p:cNvSpPr>
            <a:spLocks noGrp="1"/>
          </p:cNvSpPr>
          <p:nvPr>
            <p:ph type="title"/>
          </p:nvPr>
        </p:nvSpPr>
        <p:spPr>
          <a:xfrm>
            <a:off x="2231136" y="341757"/>
            <a:ext cx="7729728" cy="1188720"/>
          </a:xfrm>
        </p:spPr>
        <p:txBody>
          <a:bodyPr/>
          <a:lstStyle/>
          <a:p>
            <a:r>
              <a:rPr lang="en-US" dirty="0"/>
              <a:t>Challenges &amp; Limitations</a:t>
            </a:r>
          </a:p>
        </p:txBody>
      </p:sp>
      <p:sp>
        <p:nvSpPr>
          <p:cNvPr id="3" name="Content Placeholder 2">
            <a:extLst>
              <a:ext uri="{FF2B5EF4-FFF2-40B4-BE49-F238E27FC236}">
                <a16:creationId xmlns:a16="http://schemas.microsoft.com/office/drawing/2014/main" id="{8A9AC786-8941-4B6A-BB00-C5361FF79520}"/>
              </a:ext>
            </a:extLst>
          </p:cNvPr>
          <p:cNvSpPr>
            <a:spLocks noGrp="1"/>
          </p:cNvSpPr>
          <p:nvPr>
            <p:ph idx="1"/>
          </p:nvPr>
        </p:nvSpPr>
        <p:spPr>
          <a:xfrm>
            <a:off x="1435100" y="1725930"/>
            <a:ext cx="9740900" cy="4549140"/>
          </a:xfrm>
        </p:spPr>
        <p:txBody>
          <a:bodyPr>
            <a:normAutofit/>
          </a:bodyPr>
          <a:lstStyle/>
          <a:p>
            <a:r>
              <a:rPr lang="en-US" sz="2800" dirty="0"/>
              <a:t>Not all cases of measles present to a clinical setting</a:t>
            </a:r>
          </a:p>
          <a:p>
            <a:r>
              <a:rPr lang="en-US" sz="2800" dirty="0"/>
              <a:t>“Attacks” limited to attacks on facilities</a:t>
            </a:r>
          </a:p>
          <a:p>
            <a:r>
              <a:rPr lang="en-US" sz="2800" dirty="0"/>
              <a:t>No assessment of sensitivity of clinical findings</a:t>
            </a:r>
          </a:p>
          <a:p>
            <a:r>
              <a:rPr lang="en-US" sz="2800" dirty="0"/>
              <a:t>Difficult to disentangle other effects of conflict on public health</a:t>
            </a:r>
          </a:p>
          <a:p>
            <a:r>
              <a:rPr lang="en-US" sz="2800" dirty="0"/>
              <a:t>Impact of conflict on integrity of data collection</a:t>
            </a:r>
          </a:p>
          <a:p>
            <a:r>
              <a:rPr lang="en-US" sz="2800" dirty="0"/>
              <a:t>Limited access to many regions</a:t>
            </a:r>
          </a:p>
          <a:p>
            <a:r>
              <a:rPr lang="en-US" sz="2800" dirty="0"/>
              <a:t>Dynamic population</a:t>
            </a:r>
          </a:p>
          <a:p>
            <a:endParaRPr lang="en-US" sz="2800" dirty="0"/>
          </a:p>
        </p:txBody>
      </p:sp>
    </p:spTree>
    <p:extLst>
      <p:ext uri="{BB962C8B-B14F-4D97-AF65-F5344CB8AC3E}">
        <p14:creationId xmlns:p14="http://schemas.microsoft.com/office/powerpoint/2010/main" val="3928860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E659-914F-43A3-8974-50D524FD06DB}"/>
              </a:ext>
            </a:extLst>
          </p:cNvPr>
          <p:cNvSpPr>
            <a:spLocks noGrp="1"/>
          </p:cNvSpPr>
          <p:nvPr>
            <p:ph type="title"/>
          </p:nvPr>
        </p:nvSpPr>
        <p:spPr/>
        <p:txBody>
          <a:bodyPr/>
          <a:lstStyle/>
          <a:p>
            <a:r>
              <a:rPr lang="en-US" dirty="0"/>
              <a:t>Opportunities</a:t>
            </a:r>
          </a:p>
        </p:txBody>
      </p:sp>
      <p:sp>
        <p:nvSpPr>
          <p:cNvPr id="3" name="Content Placeholder 2">
            <a:extLst>
              <a:ext uri="{FF2B5EF4-FFF2-40B4-BE49-F238E27FC236}">
                <a16:creationId xmlns:a16="http://schemas.microsoft.com/office/drawing/2014/main" id="{9A07CC80-6F22-415F-8430-1F7D19FDA0C3}"/>
              </a:ext>
            </a:extLst>
          </p:cNvPr>
          <p:cNvSpPr>
            <a:spLocks noGrp="1"/>
          </p:cNvSpPr>
          <p:nvPr>
            <p:ph idx="1"/>
          </p:nvPr>
        </p:nvSpPr>
        <p:spPr>
          <a:xfrm>
            <a:off x="2231136" y="2240280"/>
            <a:ext cx="8227314" cy="4269105"/>
          </a:xfrm>
        </p:spPr>
        <p:txBody>
          <a:bodyPr>
            <a:normAutofit/>
          </a:bodyPr>
          <a:lstStyle/>
          <a:p>
            <a:r>
              <a:rPr lang="en-US" sz="2400" b="1" dirty="0"/>
              <a:t>Unique</a:t>
            </a:r>
            <a:r>
              <a:rPr lang="en-US" sz="2400" dirty="0"/>
              <a:t>: </a:t>
            </a:r>
          </a:p>
          <a:p>
            <a:pPr lvl="1"/>
            <a:r>
              <a:rPr lang="en-US" sz="2000" dirty="0"/>
              <a:t>No published literature that incorporates such rich data across all of these years of the conflict</a:t>
            </a:r>
          </a:p>
          <a:p>
            <a:pPr lvl="1"/>
            <a:r>
              <a:rPr lang="en-US" sz="2000" dirty="0"/>
              <a:t>One of the best documented conflicts in human history</a:t>
            </a:r>
          </a:p>
          <a:p>
            <a:pPr lvl="1"/>
            <a:r>
              <a:rPr lang="en-US" sz="2000" dirty="0"/>
              <a:t>Potential to contribute to models for surveillance and research in conflict </a:t>
            </a:r>
          </a:p>
          <a:p>
            <a:r>
              <a:rPr lang="en-US" sz="2400" b="1" dirty="0"/>
              <a:t>Necessary</a:t>
            </a:r>
            <a:r>
              <a:rPr lang="en-US" sz="2400" dirty="0"/>
              <a:t>:</a:t>
            </a:r>
          </a:p>
          <a:p>
            <a:pPr lvl="1"/>
            <a:r>
              <a:rPr lang="en-US" sz="2000" dirty="0"/>
              <a:t>Advocacy</a:t>
            </a:r>
          </a:p>
          <a:p>
            <a:pPr lvl="1"/>
            <a:r>
              <a:rPr lang="en-US" sz="2000" dirty="0"/>
              <a:t>Accountability</a:t>
            </a:r>
          </a:p>
          <a:p>
            <a:pPr lvl="1"/>
            <a:r>
              <a:rPr lang="en-US" sz="2000" dirty="0"/>
              <a:t>Basic Human Rights</a:t>
            </a:r>
          </a:p>
          <a:p>
            <a:endParaRPr lang="en-US" sz="2400" dirty="0"/>
          </a:p>
        </p:txBody>
      </p:sp>
    </p:spTree>
    <p:extLst>
      <p:ext uri="{BB962C8B-B14F-4D97-AF65-F5344CB8AC3E}">
        <p14:creationId xmlns:p14="http://schemas.microsoft.com/office/powerpoint/2010/main" val="797621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505-7B57-4139-A984-AEB31C7D6FE3}"/>
              </a:ext>
            </a:extLst>
          </p:cNvPr>
          <p:cNvSpPr>
            <a:spLocks noGrp="1"/>
          </p:cNvSpPr>
          <p:nvPr>
            <p:ph type="title"/>
          </p:nvPr>
        </p:nvSpPr>
        <p:spPr/>
        <p:txBody>
          <a:bodyPr/>
          <a:lstStyle/>
          <a:p>
            <a:r>
              <a:rPr lang="en-US" dirty="0"/>
              <a:t>Potential Implications</a:t>
            </a:r>
          </a:p>
        </p:txBody>
      </p:sp>
      <p:sp>
        <p:nvSpPr>
          <p:cNvPr id="3" name="Content Placeholder 2">
            <a:extLst>
              <a:ext uri="{FF2B5EF4-FFF2-40B4-BE49-F238E27FC236}">
                <a16:creationId xmlns:a16="http://schemas.microsoft.com/office/drawing/2014/main" id="{D6B20B20-F757-4836-8982-AE8A286B2627}"/>
              </a:ext>
            </a:extLst>
          </p:cNvPr>
          <p:cNvSpPr>
            <a:spLocks noGrp="1"/>
          </p:cNvSpPr>
          <p:nvPr>
            <p:ph idx="1"/>
          </p:nvPr>
        </p:nvSpPr>
        <p:spPr>
          <a:xfrm>
            <a:off x="2148586" y="2314194"/>
            <a:ext cx="8043164" cy="4359656"/>
          </a:xfrm>
        </p:spPr>
        <p:txBody>
          <a:bodyPr>
            <a:normAutofit fontScale="92500" lnSpcReduction="20000"/>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Tree>
    <p:extLst>
      <p:ext uri="{BB962C8B-B14F-4D97-AF65-F5344CB8AC3E}">
        <p14:creationId xmlns:p14="http://schemas.microsoft.com/office/powerpoint/2010/main" val="1703305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57C6-94C7-4FB8-A8FE-02BFBF3CA7CA}"/>
              </a:ext>
            </a:extLst>
          </p:cNvPr>
          <p:cNvSpPr>
            <a:spLocks noGrp="1"/>
          </p:cNvSpPr>
          <p:nvPr>
            <p:ph type="title"/>
          </p:nvPr>
        </p:nvSpPr>
        <p:spPr>
          <a:xfrm>
            <a:off x="416232" y="372856"/>
            <a:ext cx="4578033" cy="781574"/>
          </a:xfrm>
        </p:spPr>
        <p:txBody>
          <a:bodyPr>
            <a:normAutofit/>
          </a:bodyPr>
          <a:lstStyle/>
          <a:p>
            <a:r>
              <a:rPr lang="en-US" dirty="0"/>
              <a:t>Special Thanks</a:t>
            </a:r>
          </a:p>
        </p:txBody>
      </p:sp>
      <p:pic>
        <p:nvPicPr>
          <p:cNvPr id="12" name="Content Placeholder 11">
            <a:extLst>
              <a:ext uri="{FF2B5EF4-FFF2-40B4-BE49-F238E27FC236}">
                <a16:creationId xmlns:a16="http://schemas.microsoft.com/office/drawing/2014/main" id="{86A7DBA7-EF32-4690-A86F-AC7D92259450}"/>
              </a:ext>
            </a:extLst>
          </p:cNvPr>
          <p:cNvPicPr>
            <a:picLocks noGrp="1" noChangeAspect="1"/>
          </p:cNvPicPr>
          <p:nvPr>
            <p:ph idx="1"/>
          </p:nvPr>
        </p:nvPicPr>
        <p:blipFill rotWithShape="1">
          <a:blip r:embed="rId3"/>
          <a:srcRect l="2847" t="10367" b="39209"/>
          <a:stretch/>
        </p:blipFill>
        <p:spPr>
          <a:xfrm>
            <a:off x="456885" y="4140975"/>
            <a:ext cx="5653475" cy="2200609"/>
          </a:xfrm>
        </p:spPr>
      </p:pic>
      <p:pic>
        <p:nvPicPr>
          <p:cNvPr id="7" name="Picture 6">
            <a:extLst>
              <a:ext uri="{FF2B5EF4-FFF2-40B4-BE49-F238E27FC236}">
                <a16:creationId xmlns:a16="http://schemas.microsoft.com/office/drawing/2014/main" id="{FC852F21-FCFF-4A00-9A56-39E8F9DEDC07}"/>
              </a:ext>
            </a:extLst>
          </p:cNvPr>
          <p:cNvPicPr>
            <a:picLocks noChangeAspect="1"/>
          </p:cNvPicPr>
          <p:nvPr/>
        </p:nvPicPr>
        <p:blipFill rotWithShape="1">
          <a:blip r:embed="rId4"/>
          <a:srcRect l="1518" t="13391" r="8606" b="7240"/>
          <a:stretch/>
        </p:blipFill>
        <p:spPr>
          <a:xfrm>
            <a:off x="456885" y="1513908"/>
            <a:ext cx="2133056" cy="2200609"/>
          </a:xfrm>
          <a:prstGeom prst="rect">
            <a:avLst/>
          </a:prstGeom>
          <a:ln w="31750" cap="sq">
            <a:solidFill>
              <a:srgbClr val="FFFFFF"/>
            </a:solidFill>
            <a:miter lim="800000"/>
          </a:ln>
        </p:spPr>
      </p:pic>
      <p:pic>
        <p:nvPicPr>
          <p:cNvPr id="10" name="Content Placeholder 4">
            <a:extLst>
              <a:ext uri="{FF2B5EF4-FFF2-40B4-BE49-F238E27FC236}">
                <a16:creationId xmlns:a16="http://schemas.microsoft.com/office/drawing/2014/main" id="{5AEE15B5-093A-4D6A-A29F-693D5DD7C5CC}"/>
              </a:ext>
            </a:extLst>
          </p:cNvPr>
          <p:cNvPicPr>
            <a:picLocks noChangeAspect="1"/>
          </p:cNvPicPr>
          <p:nvPr/>
        </p:nvPicPr>
        <p:blipFill rotWithShape="1">
          <a:blip r:embed="rId5"/>
          <a:srcRect t="22856" r="-2" b="20917"/>
          <a:stretch/>
        </p:blipFill>
        <p:spPr>
          <a:xfrm>
            <a:off x="6196131" y="4133540"/>
            <a:ext cx="5883260" cy="2208044"/>
          </a:xfrm>
          <a:prstGeom prst="rect">
            <a:avLst/>
          </a:prstGeom>
          <a:ln w="31750" cap="sq">
            <a:solidFill>
              <a:srgbClr val="FFFFFF"/>
            </a:solidFill>
            <a:miter lim="800000"/>
          </a:ln>
        </p:spPr>
      </p:pic>
      <p:pic>
        <p:nvPicPr>
          <p:cNvPr id="9" name="Picture 8">
            <a:extLst>
              <a:ext uri="{FF2B5EF4-FFF2-40B4-BE49-F238E27FC236}">
                <a16:creationId xmlns:a16="http://schemas.microsoft.com/office/drawing/2014/main" id="{56E34F5F-C4FE-4621-A380-789A9D3FED4C}"/>
              </a:ext>
            </a:extLst>
          </p:cNvPr>
          <p:cNvPicPr>
            <a:picLocks noChangeAspect="1"/>
          </p:cNvPicPr>
          <p:nvPr/>
        </p:nvPicPr>
        <p:blipFill rotWithShape="1">
          <a:blip r:embed="rId6"/>
          <a:srcRect l="1" t="7206" r="1" b="21141"/>
          <a:stretch/>
        </p:blipFill>
        <p:spPr>
          <a:xfrm>
            <a:off x="2660119" y="1508192"/>
            <a:ext cx="2334146" cy="2200609"/>
          </a:xfrm>
          <a:prstGeom prst="rect">
            <a:avLst/>
          </a:prstGeom>
          <a:ln w="31750" cap="sq">
            <a:solidFill>
              <a:srgbClr val="FFFFFF"/>
            </a:solidFill>
            <a:miter lim="800000"/>
          </a:ln>
        </p:spPr>
      </p:pic>
      <p:pic>
        <p:nvPicPr>
          <p:cNvPr id="21" name="Content Placeholder 4">
            <a:extLst>
              <a:ext uri="{FF2B5EF4-FFF2-40B4-BE49-F238E27FC236}">
                <a16:creationId xmlns:a16="http://schemas.microsoft.com/office/drawing/2014/main" id="{E4213359-5FDA-45A0-80D1-CC26CD52F36E}"/>
              </a:ext>
            </a:extLst>
          </p:cNvPr>
          <p:cNvPicPr>
            <a:picLocks noChangeAspect="1"/>
          </p:cNvPicPr>
          <p:nvPr/>
        </p:nvPicPr>
        <p:blipFill rotWithShape="1">
          <a:blip r:embed="rId7"/>
          <a:srcRect l="1" t="3732" r="1" b="16871"/>
          <a:stretch/>
        </p:blipFill>
        <p:spPr>
          <a:xfrm>
            <a:off x="5084146" y="1500757"/>
            <a:ext cx="2113591" cy="2208044"/>
          </a:xfrm>
          <a:prstGeom prst="rect">
            <a:avLst/>
          </a:prstGeom>
          <a:ln w="31750" cap="sq">
            <a:solidFill>
              <a:srgbClr val="FFFFFF"/>
            </a:solidFill>
            <a:miter lim="800000"/>
          </a:ln>
        </p:spPr>
      </p:pic>
      <p:pic>
        <p:nvPicPr>
          <p:cNvPr id="16" name="Picture 15">
            <a:extLst>
              <a:ext uri="{FF2B5EF4-FFF2-40B4-BE49-F238E27FC236}">
                <a16:creationId xmlns:a16="http://schemas.microsoft.com/office/drawing/2014/main" id="{732D129B-4DE3-4572-94DA-7F4652C8D480}"/>
              </a:ext>
            </a:extLst>
          </p:cNvPr>
          <p:cNvPicPr>
            <a:picLocks noChangeAspect="1"/>
          </p:cNvPicPr>
          <p:nvPr/>
        </p:nvPicPr>
        <p:blipFill rotWithShape="1">
          <a:blip r:embed="rId8"/>
          <a:srcRect l="3146" t="20437" b="16805"/>
          <a:stretch/>
        </p:blipFill>
        <p:spPr>
          <a:xfrm>
            <a:off x="7398589" y="1434049"/>
            <a:ext cx="4680802" cy="2274752"/>
          </a:xfrm>
          <a:prstGeom prst="rect">
            <a:avLst/>
          </a:prstGeom>
        </p:spPr>
      </p:pic>
      <p:pic>
        <p:nvPicPr>
          <p:cNvPr id="19" name="Picture 18">
            <a:extLst>
              <a:ext uri="{FF2B5EF4-FFF2-40B4-BE49-F238E27FC236}">
                <a16:creationId xmlns:a16="http://schemas.microsoft.com/office/drawing/2014/main" id="{E1F9ECAF-8B1D-413E-B4D5-9090D88FEACF}"/>
              </a:ext>
            </a:extLst>
          </p:cNvPr>
          <p:cNvPicPr>
            <a:picLocks noChangeAspect="1"/>
          </p:cNvPicPr>
          <p:nvPr/>
        </p:nvPicPr>
        <p:blipFill>
          <a:blip r:embed="rId9"/>
          <a:stretch>
            <a:fillRect/>
          </a:stretch>
        </p:blipFill>
        <p:spPr>
          <a:xfrm>
            <a:off x="7720864" y="75996"/>
            <a:ext cx="1457094" cy="1284948"/>
          </a:xfrm>
          <a:prstGeom prst="rect">
            <a:avLst/>
          </a:prstGeom>
        </p:spPr>
      </p:pic>
      <p:pic>
        <p:nvPicPr>
          <p:cNvPr id="23" name="Picture 22">
            <a:extLst>
              <a:ext uri="{FF2B5EF4-FFF2-40B4-BE49-F238E27FC236}">
                <a16:creationId xmlns:a16="http://schemas.microsoft.com/office/drawing/2014/main" id="{66626667-3522-4C0A-8AA4-ED3D1A9578AB}"/>
              </a:ext>
            </a:extLst>
          </p:cNvPr>
          <p:cNvPicPr>
            <a:picLocks noChangeAspect="1"/>
          </p:cNvPicPr>
          <p:nvPr/>
        </p:nvPicPr>
        <p:blipFill>
          <a:blip r:embed="rId10"/>
          <a:stretch>
            <a:fillRect/>
          </a:stretch>
        </p:blipFill>
        <p:spPr>
          <a:xfrm>
            <a:off x="9500234" y="298134"/>
            <a:ext cx="2412919" cy="711176"/>
          </a:xfrm>
          <a:prstGeom prst="rect">
            <a:avLst/>
          </a:prstGeom>
        </p:spPr>
      </p:pic>
      <p:pic>
        <p:nvPicPr>
          <p:cNvPr id="25" name="Picture 24">
            <a:extLst>
              <a:ext uri="{FF2B5EF4-FFF2-40B4-BE49-F238E27FC236}">
                <a16:creationId xmlns:a16="http://schemas.microsoft.com/office/drawing/2014/main" id="{DA0BED28-3E42-4F47-8C99-B628566D86CC}"/>
              </a:ext>
            </a:extLst>
          </p:cNvPr>
          <p:cNvPicPr>
            <a:picLocks noChangeAspect="1"/>
          </p:cNvPicPr>
          <p:nvPr/>
        </p:nvPicPr>
        <p:blipFill>
          <a:blip r:embed="rId11"/>
          <a:stretch>
            <a:fillRect/>
          </a:stretch>
        </p:blipFill>
        <p:spPr>
          <a:xfrm>
            <a:off x="5355042" y="75996"/>
            <a:ext cx="2043547" cy="1358053"/>
          </a:xfrm>
          <a:prstGeom prst="rect">
            <a:avLst/>
          </a:prstGeom>
        </p:spPr>
      </p:pic>
    </p:spTree>
    <p:extLst>
      <p:ext uri="{BB962C8B-B14F-4D97-AF65-F5344CB8AC3E}">
        <p14:creationId xmlns:p14="http://schemas.microsoft.com/office/powerpoint/2010/main" val="132690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57C6-94C7-4FB8-A8FE-02BFBF3CA7CA}"/>
              </a:ext>
            </a:extLst>
          </p:cNvPr>
          <p:cNvSpPr>
            <a:spLocks noGrp="1"/>
          </p:cNvSpPr>
          <p:nvPr>
            <p:ph type="title"/>
          </p:nvPr>
        </p:nvSpPr>
        <p:spPr>
          <a:xfrm>
            <a:off x="416232" y="372856"/>
            <a:ext cx="4578033" cy="781574"/>
          </a:xfrm>
        </p:spPr>
        <p:txBody>
          <a:bodyPr>
            <a:normAutofit/>
          </a:bodyPr>
          <a:lstStyle/>
          <a:p>
            <a:r>
              <a:rPr lang="en-US" dirty="0"/>
              <a:t>Special Thanks</a:t>
            </a:r>
          </a:p>
        </p:txBody>
      </p:sp>
      <p:pic>
        <p:nvPicPr>
          <p:cNvPr id="12" name="Content Placeholder 11">
            <a:extLst>
              <a:ext uri="{FF2B5EF4-FFF2-40B4-BE49-F238E27FC236}">
                <a16:creationId xmlns:a16="http://schemas.microsoft.com/office/drawing/2014/main" id="{86A7DBA7-EF32-4690-A86F-AC7D92259450}"/>
              </a:ext>
            </a:extLst>
          </p:cNvPr>
          <p:cNvPicPr>
            <a:picLocks noGrp="1" noChangeAspect="1"/>
          </p:cNvPicPr>
          <p:nvPr>
            <p:ph idx="1"/>
          </p:nvPr>
        </p:nvPicPr>
        <p:blipFill rotWithShape="1">
          <a:blip r:embed="rId3"/>
          <a:srcRect l="2847" t="10367" b="39209"/>
          <a:stretch/>
        </p:blipFill>
        <p:spPr>
          <a:xfrm>
            <a:off x="456885" y="4140975"/>
            <a:ext cx="5653475" cy="2200609"/>
          </a:xfrm>
        </p:spPr>
      </p:pic>
      <p:pic>
        <p:nvPicPr>
          <p:cNvPr id="7" name="Picture 6">
            <a:extLst>
              <a:ext uri="{FF2B5EF4-FFF2-40B4-BE49-F238E27FC236}">
                <a16:creationId xmlns:a16="http://schemas.microsoft.com/office/drawing/2014/main" id="{FC852F21-FCFF-4A00-9A56-39E8F9DEDC07}"/>
              </a:ext>
            </a:extLst>
          </p:cNvPr>
          <p:cNvPicPr>
            <a:picLocks noChangeAspect="1"/>
          </p:cNvPicPr>
          <p:nvPr/>
        </p:nvPicPr>
        <p:blipFill rotWithShape="1">
          <a:blip r:embed="rId4"/>
          <a:srcRect l="1518" t="13391" r="8606" b="7240"/>
          <a:stretch/>
        </p:blipFill>
        <p:spPr>
          <a:xfrm>
            <a:off x="456885" y="1513908"/>
            <a:ext cx="2133056" cy="2200609"/>
          </a:xfrm>
          <a:prstGeom prst="rect">
            <a:avLst/>
          </a:prstGeom>
          <a:ln w="31750" cap="sq">
            <a:solidFill>
              <a:srgbClr val="FFFFFF"/>
            </a:solidFill>
            <a:miter lim="800000"/>
          </a:ln>
        </p:spPr>
      </p:pic>
      <p:pic>
        <p:nvPicPr>
          <p:cNvPr id="10" name="Content Placeholder 4">
            <a:extLst>
              <a:ext uri="{FF2B5EF4-FFF2-40B4-BE49-F238E27FC236}">
                <a16:creationId xmlns:a16="http://schemas.microsoft.com/office/drawing/2014/main" id="{5AEE15B5-093A-4D6A-A29F-693D5DD7C5CC}"/>
              </a:ext>
            </a:extLst>
          </p:cNvPr>
          <p:cNvPicPr>
            <a:picLocks noChangeAspect="1"/>
          </p:cNvPicPr>
          <p:nvPr/>
        </p:nvPicPr>
        <p:blipFill rotWithShape="1">
          <a:blip r:embed="rId5"/>
          <a:srcRect t="22856" r="-2" b="20917"/>
          <a:stretch/>
        </p:blipFill>
        <p:spPr>
          <a:xfrm>
            <a:off x="6196131" y="4133540"/>
            <a:ext cx="5883260" cy="2208044"/>
          </a:xfrm>
          <a:prstGeom prst="rect">
            <a:avLst/>
          </a:prstGeom>
          <a:ln w="31750" cap="sq">
            <a:solidFill>
              <a:srgbClr val="FFFFFF"/>
            </a:solidFill>
            <a:miter lim="800000"/>
          </a:ln>
        </p:spPr>
      </p:pic>
      <p:pic>
        <p:nvPicPr>
          <p:cNvPr id="9" name="Picture 8">
            <a:extLst>
              <a:ext uri="{FF2B5EF4-FFF2-40B4-BE49-F238E27FC236}">
                <a16:creationId xmlns:a16="http://schemas.microsoft.com/office/drawing/2014/main" id="{56E34F5F-C4FE-4621-A380-789A9D3FED4C}"/>
              </a:ext>
            </a:extLst>
          </p:cNvPr>
          <p:cNvPicPr>
            <a:picLocks noChangeAspect="1"/>
          </p:cNvPicPr>
          <p:nvPr/>
        </p:nvPicPr>
        <p:blipFill rotWithShape="1">
          <a:blip r:embed="rId6"/>
          <a:srcRect l="1" t="7206" r="1" b="21141"/>
          <a:stretch/>
        </p:blipFill>
        <p:spPr>
          <a:xfrm>
            <a:off x="2660119" y="1508192"/>
            <a:ext cx="2334146" cy="2200609"/>
          </a:xfrm>
          <a:prstGeom prst="rect">
            <a:avLst/>
          </a:prstGeom>
          <a:ln w="31750" cap="sq">
            <a:solidFill>
              <a:srgbClr val="FFFFFF"/>
            </a:solidFill>
            <a:miter lim="800000"/>
          </a:ln>
        </p:spPr>
      </p:pic>
      <p:pic>
        <p:nvPicPr>
          <p:cNvPr id="21" name="Content Placeholder 4">
            <a:extLst>
              <a:ext uri="{FF2B5EF4-FFF2-40B4-BE49-F238E27FC236}">
                <a16:creationId xmlns:a16="http://schemas.microsoft.com/office/drawing/2014/main" id="{E4213359-5FDA-45A0-80D1-CC26CD52F36E}"/>
              </a:ext>
            </a:extLst>
          </p:cNvPr>
          <p:cNvPicPr>
            <a:picLocks noChangeAspect="1"/>
          </p:cNvPicPr>
          <p:nvPr/>
        </p:nvPicPr>
        <p:blipFill rotWithShape="1">
          <a:blip r:embed="rId7"/>
          <a:srcRect l="1" t="3732" r="1" b="16871"/>
          <a:stretch/>
        </p:blipFill>
        <p:spPr>
          <a:xfrm>
            <a:off x="5084146" y="1500757"/>
            <a:ext cx="2113591" cy="2208044"/>
          </a:xfrm>
          <a:prstGeom prst="rect">
            <a:avLst/>
          </a:prstGeom>
          <a:ln w="31750" cap="sq">
            <a:solidFill>
              <a:srgbClr val="FFFFFF"/>
            </a:solidFill>
            <a:miter lim="800000"/>
          </a:ln>
        </p:spPr>
      </p:pic>
      <p:pic>
        <p:nvPicPr>
          <p:cNvPr id="16" name="Picture 15">
            <a:extLst>
              <a:ext uri="{FF2B5EF4-FFF2-40B4-BE49-F238E27FC236}">
                <a16:creationId xmlns:a16="http://schemas.microsoft.com/office/drawing/2014/main" id="{732D129B-4DE3-4572-94DA-7F4652C8D480}"/>
              </a:ext>
            </a:extLst>
          </p:cNvPr>
          <p:cNvPicPr>
            <a:picLocks noChangeAspect="1"/>
          </p:cNvPicPr>
          <p:nvPr/>
        </p:nvPicPr>
        <p:blipFill rotWithShape="1">
          <a:blip r:embed="rId8"/>
          <a:srcRect l="3146" t="20437" b="16805"/>
          <a:stretch/>
        </p:blipFill>
        <p:spPr>
          <a:xfrm>
            <a:off x="7398589" y="1434049"/>
            <a:ext cx="4680802" cy="2274752"/>
          </a:xfrm>
          <a:prstGeom prst="rect">
            <a:avLst/>
          </a:prstGeom>
        </p:spPr>
      </p:pic>
      <p:pic>
        <p:nvPicPr>
          <p:cNvPr id="19" name="Picture 18">
            <a:extLst>
              <a:ext uri="{FF2B5EF4-FFF2-40B4-BE49-F238E27FC236}">
                <a16:creationId xmlns:a16="http://schemas.microsoft.com/office/drawing/2014/main" id="{E1F9ECAF-8B1D-413E-B4D5-9090D88FEACF}"/>
              </a:ext>
            </a:extLst>
          </p:cNvPr>
          <p:cNvPicPr>
            <a:picLocks noChangeAspect="1"/>
          </p:cNvPicPr>
          <p:nvPr/>
        </p:nvPicPr>
        <p:blipFill>
          <a:blip r:embed="rId9"/>
          <a:stretch>
            <a:fillRect/>
          </a:stretch>
        </p:blipFill>
        <p:spPr>
          <a:xfrm>
            <a:off x="7720864" y="75996"/>
            <a:ext cx="1457094" cy="1284948"/>
          </a:xfrm>
          <a:prstGeom prst="rect">
            <a:avLst/>
          </a:prstGeom>
        </p:spPr>
      </p:pic>
      <p:pic>
        <p:nvPicPr>
          <p:cNvPr id="23" name="Picture 22">
            <a:extLst>
              <a:ext uri="{FF2B5EF4-FFF2-40B4-BE49-F238E27FC236}">
                <a16:creationId xmlns:a16="http://schemas.microsoft.com/office/drawing/2014/main" id="{66626667-3522-4C0A-8AA4-ED3D1A9578AB}"/>
              </a:ext>
            </a:extLst>
          </p:cNvPr>
          <p:cNvPicPr>
            <a:picLocks noChangeAspect="1"/>
          </p:cNvPicPr>
          <p:nvPr/>
        </p:nvPicPr>
        <p:blipFill>
          <a:blip r:embed="rId10"/>
          <a:stretch>
            <a:fillRect/>
          </a:stretch>
        </p:blipFill>
        <p:spPr>
          <a:xfrm>
            <a:off x="9500234" y="298134"/>
            <a:ext cx="2412919" cy="711176"/>
          </a:xfrm>
          <a:prstGeom prst="rect">
            <a:avLst/>
          </a:prstGeom>
        </p:spPr>
      </p:pic>
      <p:pic>
        <p:nvPicPr>
          <p:cNvPr id="25" name="Picture 24">
            <a:extLst>
              <a:ext uri="{FF2B5EF4-FFF2-40B4-BE49-F238E27FC236}">
                <a16:creationId xmlns:a16="http://schemas.microsoft.com/office/drawing/2014/main" id="{DA0BED28-3E42-4F47-8C99-B628566D86CC}"/>
              </a:ext>
            </a:extLst>
          </p:cNvPr>
          <p:cNvPicPr>
            <a:picLocks noChangeAspect="1"/>
          </p:cNvPicPr>
          <p:nvPr/>
        </p:nvPicPr>
        <p:blipFill>
          <a:blip r:embed="rId11"/>
          <a:stretch>
            <a:fillRect/>
          </a:stretch>
        </p:blipFill>
        <p:spPr>
          <a:xfrm>
            <a:off x="5355042" y="75996"/>
            <a:ext cx="2043547" cy="1358053"/>
          </a:xfrm>
          <a:prstGeom prst="rect">
            <a:avLst/>
          </a:prstGeom>
        </p:spPr>
      </p:pic>
      <p:sp>
        <p:nvSpPr>
          <p:cNvPr id="26" name="TextBox 25">
            <a:extLst>
              <a:ext uri="{FF2B5EF4-FFF2-40B4-BE49-F238E27FC236}">
                <a16:creationId xmlns:a16="http://schemas.microsoft.com/office/drawing/2014/main" id="{216F197D-4F2C-4F7D-990A-5A49245C7658}"/>
              </a:ext>
            </a:extLst>
          </p:cNvPr>
          <p:cNvSpPr txBox="1"/>
          <p:nvPr/>
        </p:nvSpPr>
        <p:spPr>
          <a:xfrm>
            <a:off x="759780" y="3740222"/>
            <a:ext cx="1743390" cy="369332"/>
          </a:xfrm>
          <a:prstGeom prst="rect">
            <a:avLst/>
          </a:prstGeom>
          <a:noFill/>
          <a:ln>
            <a:noFill/>
          </a:ln>
        </p:spPr>
        <p:txBody>
          <a:bodyPr wrap="square" rtlCol="0">
            <a:spAutoFit/>
          </a:bodyPr>
          <a:lstStyle/>
          <a:p>
            <a:r>
              <a:rPr lang="en-US" dirty="0"/>
              <a:t>Dr. Rohini </a:t>
            </a:r>
            <a:r>
              <a:rPr lang="en-US" dirty="0" err="1"/>
              <a:t>Haar</a:t>
            </a:r>
            <a:endParaRPr lang="en-US" dirty="0"/>
          </a:p>
        </p:txBody>
      </p:sp>
      <p:sp>
        <p:nvSpPr>
          <p:cNvPr id="27" name="Rectangle 26">
            <a:extLst>
              <a:ext uri="{FF2B5EF4-FFF2-40B4-BE49-F238E27FC236}">
                <a16:creationId xmlns:a16="http://schemas.microsoft.com/office/drawing/2014/main" id="{CC23BCC1-AA2A-4144-98B4-87170128B6F2}"/>
              </a:ext>
            </a:extLst>
          </p:cNvPr>
          <p:cNvSpPr/>
          <p:nvPr/>
        </p:nvSpPr>
        <p:spPr>
          <a:xfrm>
            <a:off x="2777667" y="3727990"/>
            <a:ext cx="2015745" cy="369332"/>
          </a:xfrm>
          <a:prstGeom prst="rect">
            <a:avLst/>
          </a:prstGeom>
        </p:spPr>
        <p:txBody>
          <a:bodyPr wrap="none">
            <a:spAutoFit/>
          </a:bodyPr>
          <a:lstStyle/>
          <a:p>
            <a:r>
              <a:rPr lang="en-US" dirty="0"/>
              <a:t>Dr. Arthur </a:t>
            </a:r>
            <a:r>
              <a:rPr lang="en-US" dirty="0" err="1"/>
              <a:t>Reingold</a:t>
            </a:r>
            <a:endParaRPr lang="en-US" dirty="0"/>
          </a:p>
        </p:txBody>
      </p:sp>
      <p:sp>
        <p:nvSpPr>
          <p:cNvPr id="28" name="Rectangle 27">
            <a:extLst>
              <a:ext uri="{FF2B5EF4-FFF2-40B4-BE49-F238E27FC236}">
                <a16:creationId xmlns:a16="http://schemas.microsoft.com/office/drawing/2014/main" id="{2342846A-A2EB-4BBC-8998-A32B78F60C9F}"/>
              </a:ext>
            </a:extLst>
          </p:cNvPr>
          <p:cNvSpPr/>
          <p:nvPr/>
        </p:nvSpPr>
        <p:spPr>
          <a:xfrm>
            <a:off x="5220196" y="3727990"/>
            <a:ext cx="1635704" cy="369332"/>
          </a:xfrm>
          <a:prstGeom prst="rect">
            <a:avLst/>
          </a:prstGeom>
        </p:spPr>
        <p:txBody>
          <a:bodyPr wrap="none">
            <a:spAutoFit/>
          </a:bodyPr>
          <a:lstStyle/>
          <a:p>
            <a:r>
              <a:rPr lang="en-US" dirty="0"/>
              <a:t>Dr. Ndola </a:t>
            </a:r>
            <a:r>
              <a:rPr lang="en-US" dirty="0" err="1"/>
              <a:t>Prata</a:t>
            </a:r>
            <a:endParaRPr lang="en-US" dirty="0"/>
          </a:p>
        </p:txBody>
      </p:sp>
      <p:sp>
        <p:nvSpPr>
          <p:cNvPr id="29" name="Rectangle 28">
            <a:extLst>
              <a:ext uri="{FF2B5EF4-FFF2-40B4-BE49-F238E27FC236}">
                <a16:creationId xmlns:a16="http://schemas.microsoft.com/office/drawing/2014/main" id="{7A8C6815-91F1-40CC-9F61-DFEFE74C5556}"/>
              </a:ext>
            </a:extLst>
          </p:cNvPr>
          <p:cNvSpPr/>
          <p:nvPr/>
        </p:nvSpPr>
        <p:spPr>
          <a:xfrm>
            <a:off x="9286096" y="3713630"/>
            <a:ext cx="1115370" cy="369332"/>
          </a:xfrm>
          <a:prstGeom prst="rect">
            <a:avLst/>
          </a:prstGeom>
        </p:spPr>
        <p:txBody>
          <a:bodyPr wrap="none">
            <a:spAutoFit/>
          </a:bodyPr>
          <a:lstStyle/>
          <a:p>
            <a:r>
              <a:rPr lang="en-US" dirty="0"/>
              <a:t>My Family</a:t>
            </a:r>
          </a:p>
        </p:txBody>
      </p:sp>
      <p:sp>
        <p:nvSpPr>
          <p:cNvPr id="30" name="Rectangle 29">
            <a:extLst>
              <a:ext uri="{FF2B5EF4-FFF2-40B4-BE49-F238E27FC236}">
                <a16:creationId xmlns:a16="http://schemas.microsoft.com/office/drawing/2014/main" id="{17D3A485-FFD0-40AC-8EDE-6727CABFD673}"/>
              </a:ext>
            </a:extLst>
          </p:cNvPr>
          <p:cNvSpPr/>
          <p:nvPr/>
        </p:nvSpPr>
        <p:spPr>
          <a:xfrm>
            <a:off x="2573348" y="6385237"/>
            <a:ext cx="1212191" cy="369332"/>
          </a:xfrm>
          <a:prstGeom prst="rect">
            <a:avLst/>
          </a:prstGeom>
        </p:spPr>
        <p:txBody>
          <a:bodyPr wrap="none">
            <a:spAutoFit/>
          </a:bodyPr>
          <a:lstStyle/>
          <a:p>
            <a:r>
              <a:rPr lang="en-US" dirty="0"/>
              <a:t>My Friends</a:t>
            </a:r>
          </a:p>
        </p:txBody>
      </p:sp>
      <p:sp>
        <p:nvSpPr>
          <p:cNvPr id="31" name="Rectangle 30">
            <a:extLst>
              <a:ext uri="{FF2B5EF4-FFF2-40B4-BE49-F238E27FC236}">
                <a16:creationId xmlns:a16="http://schemas.microsoft.com/office/drawing/2014/main" id="{7DB1A6C8-107A-4225-82D5-A0304E21CCEF}"/>
              </a:ext>
            </a:extLst>
          </p:cNvPr>
          <p:cNvSpPr/>
          <p:nvPr/>
        </p:nvSpPr>
        <p:spPr>
          <a:xfrm>
            <a:off x="7197737" y="6385237"/>
            <a:ext cx="4129528" cy="369332"/>
          </a:xfrm>
          <a:prstGeom prst="rect">
            <a:avLst/>
          </a:prstGeom>
        </p:spPr>
        <p:txBody>
          <a:bodyPr wrap="none">
            <a:spAutoFit/>
          </a:bodyPr>
          <a:lstStyle/>
          <a:p>
            <a:r>
              <a:rPr lang="en-US" dirty="0"/>
              <a:t>The Unrecognized Heroes on the Ground</a:t>
            </a:r>
          </a:p>
        </p:txBody>
      </p:sp>
    </p:spTree>
    <p:extLst>
      <p:ext uri="{BB962C8B-B14F-4D97-AF65-F5344CB8AC3E}">
        <p14:creationId xmlns:p14="http://schemas.microsoft.com/office/powerpoint/2010/main" val="373139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64EC7D8-947F-4098-9C98-89453C11D7B1}"/>
              </a:ext>
            </a:extLst>
          </p:cNvPr>
          <p:cNvPicPr>
            <a:picLocks noGrp="1" noChangeAspect="1"/>
          </p:cNvPicPr>
          <p:nvPr>
            <p:ph idx="1"/>
          </p:nvPr>
        </p:nvPicPr>
        <p:blipFill rotWithShape="1">
          <a:blip r:embed="rId3"/>
          <a:srcRect l="1" t="26612" r="2150"/>
          <a:stretch/>
        </p:blipFill>
        <p:spPr>
          <a:xfrm>
            <a:off x="-2" y="1"/>
            <a:ext cx="12192002" cy="6857998"/>
          </a:xfrm>
          <a:prstGeom prst="rect">
            <a:avLst/>
          </a:prstGeom>
        </p:spPr>
      </p:pic>
      <p:sp>
        <p:nvSpPr>
          <p:cNvPr id="6" name="TextBox 5">
            <a:extLst>
              <a:ext uri="{FF2B5EF4-FFF2-40B4-BE49-F238E27FC236}">
                <a16:creationId xmlns:a16="http://schemas.microsoft.com/office/drawing/2014/main" id="{6411309B-7A8D-4322-A8C6-218C5FD89E31}"/>
              </a:ext>
            </a:extLst>
          </p:cNvPr>
          <p:cNvSpPr txBox="1"/>
          <p:nvPr/>
        </p:nvSpPr>
        <p:spPr>
          <a:xfrm>
            <a:off x="4541391" y="4377181"/>
            <a:ext cx="2824609" cy="1325119"/>
          </a:xfrm>
          <a:prstGeom prst="rect">
            <a:avLst/>
          </a:prstGeom>
          <a:solidFill>
            <a:srgbClr val="3A4144">
              <a:alpha val="80000"/>
            </a:srgbClr>
          </a:solidFill>
          <a:ln>
            <a:noFill/>
          </a:ln>
        </p:spPr>
        <p:style>
          <a:lnRef idx="0">
            <a:scrgbClr r="0" g="0" b="0"/>
          </a:lnRef>
          <a:fillRef idx="0">
            <a:scrgbClr r="0" g="0" b="0"/>
          </a:fillRef>
          <a:effectRef idx="0">
            <a:scrgbClr r="0" g="0" b="0"/>
          </a:effectRef>
          <a:fontRef idx="minor">
            <a:schemeClr val="lt1"/>
          </a:fontRef>
        </p:style>
        <p:txBody>
          <a:bodyPr vert="horz" lIns="274320" tIns="182880" rIns="274320" bIns="182880" rtlCol="0" anchor="ctr" anchorCtr="1">
            <a:noAutofit/>
          </a:bodyPr>
          <a:lstStyle/>
          <a:p>
            <a:pPr algn="ctr" defTabSz="914400">
              <a:lnSpc>
                <a:spcPct val="90000"/>
              </a:lnSpc>
              <a:spcBef>
                <a:spcPct val="0"/>
              </a:spcBef>
              <a:spcAft>
                <a:spcPts val="600"/>
              </a:spcAft>
            </a:pPr>
            <a:r>
              <a:rPr lang="en-US" sz="3600" cap="all" spc="200" dirty="0">
                <a:solidFill>
                  <a:schemeClr val="tx1"/>
                </a:solidFill>
                <a:latin typeface="+mj-lt"/>
                <a:ea typeface="+mj-ea"/>
                <a:cs typeface="+mj-cs"/>
              </a:rPr>
              <a:t>Thank You!</a:t>
            </a:r>
          </a:p>
        </p:txBody>
      </p:sp>
    </p:spTree>
    <p:extLst>
      <p:ext uri="{BB962C8B-B14F-4D97-AF65-F5344CB8AC3E}">
        <p14:creationId xmlns:p14="http://schemas.microsoft.com/office/powerpoint/2010/main" val="313703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E8899F9-BBC7-49B5-A079-C48715453E6B}"/>
              </a:ext>
            </a:extLst>
          </p:cNvPr>
          <p:cNvPicPr>
            <a:picLocks noGrp="1" noChangeAspect="1"/>
          </p:cNvPicPr>
          <p:nvPr>
            <p:ph idx="1"/>
          </p:nvPr>
        </p:nvPicPr>
        <p:blipFill rotWithShape="1">
          <a:blip r:embed="rId3"/>
          <a:srcRect t="1560" b="14170"/>
          <a:stretch/>
        </p:blipFill>
        <p:spPr>
          <a:xfrm>
            <a:off x="0" y="10"/>
            <a:ext cx="12191980" cy="6857990"/>
          </a:xfrm>
          <a:prstGeom prst="rect">
            <a:avLst/>
          </a:prstGeom>
        </p:spPr>
      </p:pic>
    </p:spTree>
    <p:extLst>
      <p:ext uri="{BB962C8B-B14F-4D97-AF65-F5344CB8AC3E}">
        <p14:creationId xmlns:p14="http://schemas.microsoft.com/office/powerpoint/2010/main" val="426559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01AA0B-C157-4C27-B420-E897CA14F90B}"/>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2768169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2FA0F6-5105-4C7E-941E-95760B74D955}"/>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Effect>
                      <a14:sharpenSoften amount="-50000"/>
                    </a14:imgEffect>
                    <a14:imgEffect>
                      <a14:brightnessContrast bright="-40000" contrast="-20000"/>
                    </a14:imgEffect>
                  </a14:imgLayer>
                </a14:imgProps>
              </a:ext>
            </a:extLst>
          </a:blip>
          <a:stretch>
            <a:fillRect/>
          </a:stretch>
        </p:blipFill>
        <p:spPr>
          <a:xfrm>
            <a:off x="-264496" y="-947058"/>
            <a:ext cx="12720991" cy="9540743"/>
          </a:xfrm>
          <a:prstGeom prst="rect">
            <a:avLst/>
          </a:prstGeom>
        </p:spPr>
      </p:pic>
      <p:pic>
        <p:nvPicPr>
          <p:cNvPr id="9" name="Picture 8">
            <a:extLst>
              <a:ext uri="{FF2B5EF4-FFF2-40B4-BE49-F238E27FC236}">
                <a16:creationId xmlns:a16="http://schemas.microsoft.com/office/drawing/2014/main" id="{50B2A45B-5B33-4105-8F91-B1E84DB57BD2}"/>
              </a:ext>
            </a:extLst>
          </p:cNvPr>
          <p:cNvPicPr>
            <a:picLocks noChangeAspect="1"/>
          </p:cNvPicPr>
          <p:nvPr/>
        </p:nvPicPr>
        <p:blipFill>
          <a:blip r:embed="rId5"/>
          <a:stretch>
            <a:fillRect/>
          </a:stretch>
        </p:blipFill>
        <p:spPr>
          <a:xfrm>
            <a:off x="1524000" y="0"/>
            <a:ext cx="9144000" cy="6858000"/>
          </a:xfrm>
          <a:prstGeom prst="rect">
            <a:avLst/>
          </a:prstGeom>
        </p:spPr>
      </p:pic>
      <p:sp>
        <p:nvSpPr>
          <p:cNvPr id="6" name="TextBox 5">
            <a:extLst>
              <a:ext uri="{FF2B5EF4-FFF2-40B4-BE49-F238E27FC236}">
                <a16:creationId xmlns:a16="http://schemas.microsoft.com/office/drawing/2014/main" id="{03CB93C0-D59F-4692-AB2A-495092A1992D}"/>
              </a:ext>
            </a:extLst>
          </p:cNvPr>
          <p:cNvSpPr txBox="1"/>
          <p:nvPr/>
        </p:nvSpPr>
        <p:spPr>
          <a:xfrm>
            <a:off x="9934279" y="6596390"/>
            <a:ext cx="953187" cy="261610"/>
          </a:xfrm>
          <a:prstGeom prst="rect">
            <a:avLst/>
          </a:prstGeom>
          <a:noFill/>
        </p:spPr>
        <p:txBody>
          <a:bodyPr wrap="square" rtlCol="0">
            <a:spAutoFit/>
          </a:bodyPr>
          <a:lstStyle/>
          <a:p>
            <a:r>
              <a:rPr lang="en-US" sz="1100" dirty="0">
                <a:solidFill>
                  <a:schemeClr val="bg1"/>
                </a:solidFill>
              </a:rPr>
              <a:t>Al-Jazeera</a:t>
            </a:r>
          </a:p>
        </p:txBody>
      </p:sp>
      <p:sp>
        <p:nvSpPr>
          <p:cNvPr id="7" name="TextBox 6">
            <a:extLst>
              <a:ext uri="{FF2B5EF4-FFF2-40B4-BE49-F238E27FC236}">
                <a16:creationId xmlns:a16="http://schemas.microsoft.com/office/drawing/2014/main" id="{849F2257-EBEE-418F-BBD4-53939861C103}"/>
              </a:ext>
            </a:extLst>
          </p:cNvPr>
          <p:cNvSpPr txBox="1"/>
          <p:nvPr/>
        </p:nvSpPr>
        <p:spPr>
          <a:xfrm>
            <a:off x="1524000" y="6396335"/>
            <a:ext cx="8375579"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Omar ibn Abdul Aziz Hospital (AKA M2) in Aleppo, Syria</a:t>
            </a:r>
          </a:p>
        </p:txBody>
      </p:sp>
    </p:spTree>
    <p:extLst>
      <p:ext uri="{BB962C8B-B14F-4D97-AF65-F5344CB8AC3E}">
        <p14:creationId xmlns:p14="http://schemas.microsoft.com/office/powerpoint/2010/main" val="192808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3">
            <a:extLst>
              <a:ext uri="{FF2B5EF4-FFF2-40B4-BE49-F238E27FC236}">
                <a16:creationId xmlns:a16="http://schemas.microsoft.com/office/drawing/2014/main" id="{393179DB-F355-4160-9584-DB4A06D150C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C801F475-9034-4423-A1A9-05C9D0904EA1}"/>
              </a:ext>
            </a:extLst>
          </p:cNvPr>
          <p:cNvPicPr>
            <a:picLocks noGrp="1" noChangeAspect="1"/>
          </p:cNvPicPr>
          <p:nvPr>
            <p:ph idx="1"/>
          </p:nvPr>
        </p:nvPicPr>
        <p:blipFill rotWithShape="1">
          <a:blip r:embed="rId5"/>
          <a:srcRect l="18259" t="11909" r="-474" b="-9140"/>
          <a:stretch/>
        </p:blipFill>
        <p:spPr>
          <a:xfrm>
            <a:off x="413715" y="0"/>
            <a:ext cx="11364570" cy="7560129"/>
          </a:xfrm>
          <a:prstGeom prst="rect">
            <a:avLst/>
          </a:prstGeom>
        </p:spPr>
      </p:pic>
      <p:sp>
        <p:nvSpPr>
          <p:cNvPr id="12" name="Oval 11">
            <a:extLst>
              <a:ext uri="{FF2B5EF4-FFF2-40B4-BE49-F238E27FC236}">
                <a16:creationId xmlns:a16="http://schemas.microsoft.com/office/drawing/2014/main" id="{8C85F224-7A41-453A-883F-8947A6B29505}"/>
              </a:ext>
            </a:extLst>
          </p:cNvPr>
          <p:cNvSpPr/>
          <p:nvPr/>
        </p:nvSpPr>
        <p:spPr>
          <a:xfrm>
            <a:off x="3809998" y="2041071"/>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75B1443-4CC2-4F3B-B82C-D2638BE55DEA}"/>
              </a:ext>
            </a:extLst>
          </p:cNvPr>
          <p:cNvSpPr txBox="1"/>
          <p:nvPr/>
        </p:nvSpPr>
        <p:spPr>
          <a:xfrm>
            <a:off x="413715" y="6396335"/>
            <a:ext cx="2329485"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8/5/2016</a:t>
            </a:r>
          </a:p>
        </p:txBody>
      </p:sp>
    </p:spTree>
    <p:extLst>
      <p:ext uri="{BB962C8B-B14F-4D97-AF65-F5344CB8AC3E}">
        <p14:creationId xmlns:p14="http://schemas.microsoft.com/office/powerpoint/2010/main" val="26042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a:extLst>
              <a:ext uri="{FF2B5EF4-FFF2-40B4-BE49-F238E27FC236}">
                <a16:creationId xmlns:a16="http://schemas.microsoft.com/office/drawing/2014/main" id="{79D77F55-FC9F-4720-AEF8-C02568F7725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41514"/>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8" name="Oval 7">
            <a:extLst>
              <a:ext uri="{FF2B5EF4-FFF2-40B4-BE49-F238E27FC236}">
                <a16:creationId xmlns:a16="http://schemas.microsoft.com/office/drawing/2014/main" id="{AFA2D366-D254-40B8-9997-6739B3708290}"/>
              </a:ext>
            </a:extLst>
          </p:cNvPr>
          <p:cNvSpPr/>
          <p:nvPr/>
        </p:nvSpPr>
        <p:spPr>
          <a:xfrm>
            <a:off x="3809998" y="2041071"/>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41768BF-77AF-4637-B045-E60A42BECC67}"/>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1609615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18E51C03-189B-43AD-A5DD-5C485F9BB9E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4" name="Oval 3">
            <a:extLst>
              <a:ext uri="{FF2B5EF4-FFF2-40B4-BE49-F238E27FC236}">
                <a16:creationId xmlns:a16="http://schemas.microsoft.com/office/drawing/2014/main" id="{003D91A1-14F5-45CB-8C0E-44BA73D5DA20}"/>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7E1B6AF-B529-492E-B0BF-F5F43D3D1643}"/>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653A89F-C07E-40A2-A9AA-D6ED2E384F0B}"/>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339294136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TotalTime>
  <Words>1962</Words>
  <Application>Microsoft Office PowerPoint</Application>
  <PresentationFormat>Widescreen</PresentationFormat>
  <Paragraphs>383</Paragraphs>
  <Slides>35</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Adobe Devanagari</vt:lpstr>
      <vt:lpstr>Arial</vt:lpstr>
      <vt:lpstr>Calibri</vt:lpstr>
      <vt:lpstr>Gill Sans MT</vt:lpstr>
      <vt:lpstr>Wingdings</vt:lpstr>
      <vt:lpstr>Parcel</vt:lpstr>
      <vt:lpstr>War  and  its Infectious Implications</vt:lpstr>
      <vt:lpstr>The war in Syria</vt:lpstr>
      <vt:lpstr>Research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of Surveillance</vt:lpstr>
      <vt:lpstr>PowerPoint Presentation</vt:lpstr>
      <vt:lpstr>PowerPoint Presentation</vt:lpstr>
      <vt:lpstr>PowerPoint Presentation</vt:lpstr>
      <vt:lpstr>Variables</vt:lpstr>
      <vt:lpstr>Why Measles?</vt:lpstr>
      <vt:lpstr>Weekly Incidence of Measles by Governorate January 2015 – June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&amp; Limitations</vt:lpstr>
      <vt:lpstr>Opportunities</vt:lpstr>
      <vt:lpstr>Potential Implications</vt:lpstr>
      <vt:lpstr>Special Thanks</vt:lpstr>
      <vt:lpstr>Special 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  and  its Infectious Implications</dc:title>
  <dc:creator>Sammy Mehtar</dc:creator>
  <cp:lastModifiedBy>Sammy Mehtar</cp:lastModifiedBy>
  <cp:revision>34</cp:revision>
  <dcterms:created xsi:type="dcterms:W3CDTF">2019-11-07T03:52:31Z</dcterms:created>
  <dcterms:modified xsi:type="dcterms:W3CDTF">2019-11-07T20:24:45Z</dcterms:modified>
</cp:coreProperties>
</file>